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4" r:id="rId9"/>
    <p:sldId id="270" r:id="rId10"/>
    <p:sldId id="271" r:id="rId11"/>
    <p:sldId id="272" r:id="rId12"/>
    <p:sldId id="266" r:id="rId13"/>
    <p:sldId id="265" r:id="rId14"/>
    <p:sldId id="269" r:id="rId15"/>
    <p:sldId id="263" r:id="rId16"/>
    <p:sldId id="267" r:id="rId17"/>
    <p:sldId id="273"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39"/>
    <p:restoredTop sz="86860"/>
  </p:normalViewPr>
  <p:slideViewPr>
    <p:cSldViewPr snapToGrid="0">
      <p:cViewPr varScale="1">
        <p:scale>
          <a:sx n="107" d="100"/>
          <a:sy n="107" d="100"/>
        </p:scale>
        <p:origin x="200"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82900C-71FF-FF46-B7A2-8A7BDFF7936E}" type="datetimeFigureOut">
              <a:rPr lang="en-US" smtClean="0"/>
              <a:t>10/11/24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D7C18B-8AF1-1A42-B7E4-CDDE476120C4}" type="slidenum">
              <a:rPr lang="en-US" smtClean="0"/>
              <a:t>‹#›</a:t>
            </a:fld>
            <a:endParaRPr lang="en-US"/>
          </a:p>
        </p:txBody>
      </p:sp>
    </p:spTree>
    <p:extLst>
      <p:ext uri="{BB962C8B-B14F-4D97-AF65-F5344CB8AC3E}">
        <p14:creationId xmlns:p14="http://schemas.microsoft.com/office/powerpoint/2010/main" val="3794549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Leveraging HD (High Definition) voice for conversational AI phone calls is essential to ensure clear, natural, and effective communication with users. To achieve this, you can explore various aspects and technologies:</a:t>
            </a: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HD Voice Technology</a:t>
            </a:r>
            <a:r>
              <a:rPr lang="en-US" b="0" i="0" dirty="0">
                <a:solidFill>
                  <a:srgbClr val="374151"/>
                </a:solidFill>
                <a:effectLst/>
                <a:latin typeface="Söhne"/>
              </a:rPr>
              <a:t>: Start by understanding the fundamental technology behind HD voice, which is an enhanced voice communication technology that provides better audio quality compared to traditional phone calls. HD voice utilizes wideband audio codecs to transmit a wider range of audio frequencies, resulting in clearer and more natural-sounding conversations.</a:t>
            </a:r>
          </a:p>
          <a:p>
            <a:pPr algn="l">
              <a:buFont typeface="+mj-lt"/>
              <a:buAutoNum type="arabicPeriod"/>
            </a:pPr>
            <a:r>
              <a:rPr lang="en-US" b="1" i="0" dirty="0">
                <a:solidFill>
                  <a:srgbClr val="374151"/>
                </a:solidFill>
                <a:effectLst/>
                <a:latin typeface="Söhne"/>
              </a:rPr>
              <a:t>Audio Codecs</a:t>
            </a:r>
            <a:r>
              <a:rPr lang="en-US" b="0" i="0" dirty="0">
                <a:solidFill>
                  <a:srgbClr val="374151"/>
                </a:solidFill>
                <a:effectLst/>
                <a:latin typeface="Söhne"/>
              </a:rPr>
              <a:t>: Familiarize yourself with the various audio codecs used in HD voice, such as Opus, AMR-WB, and G.722. These codecs are optimized for voice quality and are essential for achieving high-quality audio in your AI phone calls.</a:t>
            </a:r>
          </a:p>
          <a:p>
            <a:pPr algn="l">
              <a:buFont typeface="+mj-lt"/>
              <a:buAutoNum type="arabicPeriod"/>
            </a:pPr>
            <a:r>
              <a:rPr lang="en-US" b="1" i="0" dirty="0">
                <a:solidFill>
                  <a:srgbClr val="374151"/>
                </a:solidFill>
                <a:effectLst/>
                <a:latin typeface="Söhne"/>
              </a:rPr>
              <a:t>Network Infrastructure</a:t>
            </a:r>
            <a:r>
              <a:rPr lang="en-US" b="0" i="0" dirty="0">
                <a:solidFill>
                  <a:srgbClr val="374151"/>
                </a:solidFill>
                <a:effectLst/>
                <a:latin typeface="Söhne"/>
              </a:rPr>
              <a:t>: Ensure that your network infrastructure, including your telephony and VoIP systems, supports HD voice. This may involve working with network administrators and telecom providers to enable HD voice capabilities.</a:t>
            </a:r>
          </a:p>
          <a:p>
            <a:pPr algn="l">
              <a:buFont typeface="+mj-lt"/>
              <a:buAutoNum type="arabicPeriod"/>
            </a:pPr>
            <a:r>
              <a:rPr lang="en-US" b="1" i="0" dirty="0">
                <a:solidFill>
                  <a:srgbClr val="374151"/>
                </a:solidFill>
                <a:effectLst/>
                <a:latin typeface="Söhne"/>
              </a:rPr>
              <a:t>Microphone and Speaker Quality</a:t>
            </a:r>
            <a:r>
              <a:rPr lang="en-US" b="0" i="0" dirty="0">
                <a:solidFill>
                  <a:srgbClr val="374151"/>
                </a:solidFill>
                <a:effectLst/>
                <a:latin typeface="Söhne"/>
              </a:rPr>
              <a:t>: Pay attention to the quality of the microphones and speakers used in your conversational AI devices or software. High-quality hardware can significantly contribute to better audio experiences.</a:t>
            </a:r>
          </a:p>
          <a:p>
            <a:pPr algn="l">
              <a:buFont typeface="+mj-lt"/>
              <a:buAutoNum type="arabicPeriod"/>
            </a:pPr>
            <a:r>
              <a:rPr lang="en-US" b="1" i="0" dirty="0">
                <a:solidFill>
                  <a:srgbClr val="374151"/>
                </a:solidFill>
                <a:effectLst/>
                <a:latin typeface="Söhne"/>
              </a:rPr>
              <a:t>Noise Cancellation</a:t>
            </a:r>
            <a:r>
              <a:rPr lang="en-US" b="0" i="0" dirty="0">
                <a:solidFill>
                  <a:srgbClr val="374151"/>
                </a:solidFill>
                <a:effectLst/>
                <a:latin typeface="Söhne"/>
              </a:rPr>
              <a:t>: Implement advanced noise cancellation algorithms to remove background noise and ensure that only the user's voice is transmitted in high quality. This is crucial for noisy environments.</a:t>
            </a:r>
          </a:p>
          <a:p>
            <a:pPr algn="l">
              <a:buFont typeface="+mj-lt"/>
              <a:buAutoNum type="arabicPeriod"/>
            </a:pPr>
            <a:r>
              <a:rPr lang="en-US" b="1" i="0" dirty="0">
                <a:solidFill>
                  <a:srgbClr val="374151"/>
                </a:solidFill>
                <a:effectLst/>
                <a:latin typeface="Söhne"/>
              </a:rPr>
              <a:t>Echo Cancellation</a:t>
            </a:r>
            <a:r>
              <a:rPr lang="en-US" b="0" i="0" dirty="0">
                <a:solidFill>
                  <a:srgbClr val="374151"/>
                </a:solidFill>
                <a:effectLst/>
                <a:latin typeface="Söhne"/>
              </a:rPr>
              <a:t>: Echo cancellation is important to eliminate echoes and feedback in the call, which can affect call quality.</a:t>
            </a:r>
          </a:p>
          <a:p>
            <a:pPr algn="l">
              <a:buFont typeface="+mj-lt"/>
              <a:buAutoNum type="arabicPeriod"/>
            </a:pPr>
            <a:r>
              <a:rPr lang="en-US" b="1" i="0" dirty="0">
                <a:solidFill>
                  <a:srgbClr val="374151"/>
                </a:solidFill>
                <a:effectLst/>
                <a:latin typeface="Söhne"/>
              </a:rPr>
              <a:t>Acoustic Modeling</a:t>
            </a:r>
            <a:r>
              <a:rPr lang="en-US" b="0" i="0" dirty="0">
                <a:solidFill>
                  <a:srgbClr val="374151"/>
                </a:solidFill>
                <a:effectLst/>
                <a:latin typeface="Söhne"/>
              </a:rPr>
              <a:t>: Invest in advanced acoustic modeling techniques to better understand and process the user's speech. This includes using deep learning models to transcribe and analyze the audio data.</a:t>
            </a:r>
          </a:p>
          <a:p>
            <a:pPr algn="l">
              <a:buFont typeface="+mj-lt"/>
              <a:buAutoNum type="arabicPeriod"/>
            </a:pPr>
            <a:r>
              <a:rPr lang="en-US" b="1" i="0" dirty="0">
                <a:solidFill>
                  <a:srgbClr val="374151"/>
                </a:solidFill>
                <a:effectLst/>
                <a:latin typeface="Söhne"/>
              </a:rPr>
              <a:t>Natural Language Processing (NLP)</a:t>
            </a:r>
            <a:r>
              <a:rPr lang="en-US" b="0" i="0" dirty="0">
                <a:solidFill>
                  <a:srgbClr val="374151"/>
                </a:solidFill>
                <a:effectLst/>
                <a:latin typeface="Söhne"/>
              </a:rPr>
              <a:t>: Implement sophisticated NLP models that can understand and respond to spoken language more naturally. Combine HD voice with advanced NLP for a more human-like conversation.</a:t>
            </a:r>
          </a:p>
          <a:p>
            <a:pPr algn="l">
              <a:buFont typeface="+mj-lt"/>
              <a:buAutoNum type="arabicPeriod"/>
            </a:pPr>
            <a:r>
              <a:rPr lang="en-US" b="1" i="0" dirty="0">
                <a:solidFill>
                  <a:srgbClr val="374151"/>
                </a:solidFill>
                <a:effectLst/>
                <a:latin typeface="Söhne"/>
              </a:rPr>
              <a:t>Real-Time Audio Processing</a:t>
            </a:r>
            <a:r>
              <a:rPr lang="en-US" b="0" i="0" dirty="0">
                <a:solidFill>
                  <a:srgbClr val="374151"/>
                </a:solidFill>
                <a:effectLst/>
                <a:latin typeface="Söhne"/>
              </a:rPr>
              <a:t>: Develop or use real-time audio processing tools that can enhance the audio quality on the fly, correcting for issues like jitter, latency, and packet loss.</a:t>
            </a:r>
          </a:p>
          <a:p>
            <a:pPr algn="l">
              <a:buFont typeface="+mj-lt"/>
              <a:buAutoNum type="arabicPeriod"/>
            </a:pPr>
            <a:r>
              <a:rPr lang="en-US" b="1" i="0" dirty="0">
                <a:solidFill>
                  <a:srgbClr val="374151"/>
                </a:solidFill>
                <a:effectLst/>
                <a:latin typeface="Söhne"/>
              </a:rPr>
              <a:t>Voice Biometrics</a:t>
            </a:r>
            <a:r>
              <a:rPr lang="en-US" b="0" i="0" dirty="0">
                <a:solidFill>
                  <a:srgbClr val="374151"/>
                </a:solidFill>
                <a:effectLst/>
                <a:latin typeface="Söhne"/>
              </a:rPr>
              <a:t>: Integrate voice biometrics for user authentication and personalization. This can improve security and user experience.</a:t>
            </a:r>
          </a:p>
          <a:p>
            <a:pPr algn="l">
              <a:buFont typeface="+mj-lt"/>
              <a:buAutoNum type="arabicPeriod"/>
            </a:pPr>
            <a:r>
              <a:rPr lang="en-US" b="1" i="0" dirty="0">
                <a:solidFill>
                  <a:srgbClr val="374151"/>
                </a:solidFill>
                <a:effectLst/>
                <a:latin typeface="Söhne"/>
              </a:rPr>
              <a:t>End-to-End Encryption</a:t>
            </a:r>
            <a:r>
              <a:rPr lang="en-US" b="0" i="0" dirty="0">
                <a:solidFill>
                  <a:srgbClr val="374151"/>
                </a:solidFill>
                <a:effectLst/>
                <a:latin typeface="Söhne"/>
              </a:rPr>
              <a:t>: Ensure that your AI phone calls are secure by implementing end-to-end encryption to protect user data and conversations.</a:t>
            </a:r>
          </a:p>
          <a:p>
            <a:pPr algn="l">
              <a:buFont typeface="+mj-lt"/>
              <a:buAutoNum type="arabicPeriod"/>
            </a:pPr>
            <a:r>
              <a:rPr lang="en-US" b="1" i="0" dirty="0">
                <a:solidFill>
                  <a:srgbClr val="374151"/>
                </a:solidFill>
                <a:effectLst/>
                <a:latin typeface="Söhne"/>
              </a:rPr>
              <a:t>Compliance and Regulations</a:t>
            </a:r>
            <a:r>
              <a:rPr lang="en-US" b="0" i="0" dirty="0">
                <a:solidFill>
                  <a:srgbClr val="374151"/>
                </a:solidFill>
                <a:effectLst/>
                <a:latin typeface="Söhne"/>
              </a:rPr>
              <a:t>: Be aware of any legal and regulatory requirements, such as GDPR, HIPAA, or other data protection laws, that may apply to the storage and handling of audio data in AI phone calls.</a:t>
            </a:r>
          </a:p>
          <a:p>
            <a:pPr algn="l">
              <a:buFont typeface="+mj-lt"/>
              <a:buAutoNum type="arabicPeriod"/>
            </a:pPr>
            <a:r>
              <a:rPr lang="en-US" b="1" i="0" dirty="0">
                <a:solidFill>
                  <a:srgbClr val="374151"/>
                </a:solidFill>
                <a:effectLst/>
                <a:latin typeface="Söhne"/>
              </a:rPr>
              <a:t>Testing and Quality Assurance</a:t>
            </a:r>
            <a:r>
              <a:rPr lang="en-US" b="0" i="0" dirty="0">
                <a:solidFill>
                  <a:srgbClr val="374151"/>
                </a:solidFill>
                <a:effectLst/>
                <a:latin typeface="Söhne"/>
              </a:rPr>
              <a:t>: Rigorous testing and quality assurance are essential to ensure that your HD voice technology works reliably and consistently across different devices and network conditions.</a:t>
            </a:r>
          </a:p>
          <a:p>
            <a:pPr algn="l">
              <a:buFont typeface="+mj-lt"/>
              <a:buAutoNum type="arabicPeriod"/>
            </a:pPr>
            <a:r>
              <a:rPr lang="en-US" b="1" i="0" dirty="0">
                <a:solidFill>
                  <a:srgbClr val="374151"/>
                </a:solidFill>
                <a:effectLst/>
                <a:latin typeface="Söhne"/>
              </a:rPr>
              <a:t>User Feedback and Iteration</a:t>
            </a:r>
            <a:r>
              <a:rPr lang="en-US" b="0" i="0" dirty="0">
                <a:solidFill>
                  <a:srgbClr val="374151"/>
                </a:solidFill>
                <a:effectLst/>
                <a:latin typeface="Söhne"/>
              </a:rPr>
              <a:t>: Continuously gather user feedback to identify areas of improvement and iterate on your conversational AI system to enhance HD voice capabilities.</a:t>
            </a:r>
          </a:p>
          <a:p>
            <a:pPr algn="l">
              <a:buFont typeface="+mj-lt"/>
              <a:buAutoNum type="arabicPeriod"/>
            </a:pPr>
            <a:r>
              <a:rPr lang="en-US" b="1" i="0" dirty="0">
                <a:solidFill>
                  <a:srgbClr val="374151"/>
                </a:solidFill>
                <a:effectLst/>
                <a:latin typeface="Söhne"/>
              </a:rPr>
              <a:t>User Experience (UX) Design</a:t>
            </a:r>
            <a:r>
              <a:rPr lang="en-US" b="0" i="0" dirty="0">
                <a:solidFill>
                  <a:srgbClr val="374151"/>
                </a:solidFill>
                <a:effectLst/>
                <a:latin typeface="Söhne"/>
              </a:rPr>
              <a:t>: Consider the overall user experience and interface design to make it intuitive and user-friendly.</a:t>
            </a:r>
          </a:p>
          <a:p>
            <a:endParaRPr lang="en-US" dirty="0"/>
          </a:p>
          <a:p>
            <a:r>
              <a:rPr lang="en-US" dirty="0"/>
              <a:t>https://</a:t>
            </a:r>
            <a:r>
              <a:rPr lang="en-US" dirty="0" err="1"/>
              <a:t>telnyx.com</a:t>
            </a:r>
            <a:r>
              <a:rPr lang="en-US" dirty="0"/>
              <a:t>/the-better-</a:t>
            </a:r>
            <a:r>
              <a:rPr lang="en-US" dirty="0" err="1"/>
              <a:t>twilio</a:t>
            </a:r>
            <a:r>
              <a:rPr lang="en-US" dirty="0"/>
              <a:t>-alternative</a:t>
            </a:r>
          </a:p>
          <a:p>
            <a:endParaRPr lang="en-US" dirty="0"/>
          </a:p>
          <a:p>
            <a:endParaRPr lang="en-US" dirty="0"/>
          </a:p>
        </p:txBody>
      </p:sp>
      <p:sp>
        <p:nvSpPr>
          <p:cNvPr id="4" name="Slide Number Placeholder 3"/>
          <p:cNvSpPr>
            <a:spLocks noGrp="1"/>
          </p:cNvSpPr>
          <p:nvPr>
            <p:ph type="sldNum" sz="quarter" idx="5"/>
          </p:nvPr>
        </p:nvSpPr>
        <p:spPr/>
        <p:txBody>
          <a:bodyPr/>
          <a:lstStyle/>
          <a:p>
            <a:fld id="{DCD7C18B-8AF1-1A42-B7E4-CDDE476120C4}" type="slidenum">
              <a:rPr lang="en-US" smtClean="0"/>
              <a:t>3</a:t>
            </a:fld>
            <a:endParaRPr lang="en-US"/>
          </a:p>
        </p:txBody>
      </p:sp>
    </p:spTree>
    <p:extLst>
      <p:ext uri="{BB962C8B-B14F-4D97-AF65-F5344CB8AC3E}">
        <p14:creationId xmlns:p14="http://schemas.microsoft.com/office/powerpoint/2010/main" val="3684210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BD2E1-F51A-F471-1FAC-84BB91AB14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90BD54-15A6-83E7-A939-8FFF235CCD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0BB4C3-2D76-7F54-E1B8-B2BA5FE88655}"/>
              </a:ext>
            </a:extLst>
          </p:cNvPr>
          <p:cNvSpPr>
            <a:spLocks noGrp="1"/>
          </p:cNvSpPr>
          <p:nvPr>
            <p:ph type="dt" sz="half" idx="10"/>
          </p:nvPr>
        </p:nvSpPr>
        <p:spPr/>
        <p:txBody>
          <a:bodyPr/>
          <a:lstStyle/>
          <a:p>
            <a:fld id="{D64D8F6A-2A15-ED41-8878-A845A2529E97}" type="datetimeFigureOut">
              <a:rPr lang="en-US" smtClean="0"/>
              <a:t>10/11/24</a:t>
            </a:fld>
            <a:endParaRPr lang="en-US"/>
          </a:p>
        </p:txBody>
      </p:sp>
      <p:sp>
        <p:nvSpPr>
          <p:cNvPr id="5" name="Footer Placeholder 4">
            <a:extLst>
              <a:ext uri="{FF2B5EF4-FFF2-40B4-BE49-F238E27FC236}">
                <a16:creationId xmlns:a16="http://schemas.microsoft.com/office/drawing/2014/main" id="{ADFBDF57-1009-7ABB-D102-2F3519237D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3F195-E26E-10F3-AF41-A070456E2141}"/>
              </a:ext>
            </a:extLst>
          </p:cNvPr>
          <p:cNvSpPr>
            <a:spLocks noGrp="1"/>
          </p:cNvSpPr>
          <p:nvPr>
            <p:ph type="sldNum" sz="quarter" idx="12"/>
          </p:nvPr>
        </p:nvSpPr>
        <p:spPr/>
        <p:txBody>
          <a:bodyPr/>
          <a:lstStyle/>
          <a:p>
            <a:fld id="{B64A50EB-65ED-AE44-B2D8-8796C035A986}" type="slidenum">
              <a:rPr lang="en-US" smtClean="0"/>
              <a:t>‹#›</a:t>
            </a:fld>
            <a:endParaRPr lang="en-US"/>
          </a:p>
        </p:txBody>
      </p:sp>
    </p:spTree>
    <p:extLst>
      <p:ext uri="{BB962C8B-B14F-4D97-AF65-F5344CB8AC3E}">
        <p14:creationId xmlns:p14="http://schemas.microsoft.com/office/powerpoint/2010/main" val="339155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8AF52-E9F7-B82E-B328-CA41D43140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41EB82-93B2-0704-89EC-205A3192CC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535788-5E20-8E10-4666-B86CAE8051B2}"/>
              </a:ext>
            </a:extLst>
          </p:cNvPr>
          <p:cNvSpPr>
            <a:spLocks noGrp="1"/>
          </p:cNvSpPr>
          <p:nvPr>
            <p:ph type="dt" sz="half" idx="10"/>
          </p:nvPr>
        </p:nvSpPr>
        <p:spPr/>
        <p:txBody>
          <a:bodyPr/>
          <a:lstStyle/>
          <a:p>
            <a:fld id="{D64D8F6A-2A15-ED41-8878-A845A2529E97}" type="datetimeFigureOut">
              <a:rPr lang="en-US" smtClean="0"/>
              <a:t>10/11/24</a:t>
            </a:fld>
            <a:endParaRPr lang="en-US"/>
          </a:p>
        </p:txBody>
      </p:sp>
      <p:sp>
        <p:nvSpPr>
          <p:cNvPr id="5" name="Footer Placeholder 4">
            <a:extLst>
              <a:ext uri="{FF2B5EF4-FFF2-40B4-BE49-F238E27FC236}">
                <a16:creationId xmlns:a16="http://schemas.microsoft.com/office/drawing/2014/main" id="{92CE9216-1C74-F965-2253-3382FF0B2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07325-D4C0-3F70-3564-2FD390B08BE5}"/>
              </a:ext>
            </a:extLst>
          </p:cNvPr>
          <p:cNvSpPr>
            <a:spLocks noGrp="1"/>
          </p:cNvSpPr>
          <p:nvPr>
            <p:ph type="sldNum" sz="quarter" idx="12"/>
          </p:nvPr>
        </p:nvSpPr>
        <p:spPr/>
        <p:txBody>
          <a:bodyPr/>
          <a:lstStyle/>
          <a:p>
            <a:fld id="{B64A50EB-65ED-AE44-B2D8-8796C035A986}" type="slidenum">
              <a:rPr lang="en-US" smtClean="0"/>
              <a:t>‹#›</a:t>
            </a:fld>
            <a:endParaRPr lang="en-US"/>
          </a:p>
        </p:txBody>
      </p:sp>
    </p:spTree>
    <p:extLst>
      <p:ext uri="{BB962C8B-B14F-4D97-AF65-F5344CB8AC3E}">
        <p14:creationId xmlns:p14="http://schemas.microsoft.com/office/powerpoint/2010/main" val="55784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BACCBD-CCDA-9154-BF5E-5B63270B09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ABF721-A499-59E1-1E8E-E660F0F2A2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6F4674-CAF9-7ABB-9422-2784FC7A3F20}"/>
              </a:ext>
            </a:extLst>
          </p:cNvPr>
          <p:cNvSpPr>
            <a:spLocks noGrp="1"/>
          </p:cNvSpPr>
          <p:nvPr>
            <p:ph type="dt" sz="half" idx="10"/>
          </p:nvPr>
        </p:nvSpPr>
        <p:spPr/>
        <p:txBody>
          <a:bodyPr/>
          <a:lstStyle/>
          <a:p>
            <a:fld id="{D64D8F6A-2A15-ED41-8878-A845A2529E97}" type="datetimeFigureOut">
              <a:rPr lang="en-US" smtClean="0"/>
              <a:t>10/11/24</a:t>
            </a:fld>
            <a:endParaRPr lang="en-US"/>
          </a:p>
        </p:txBody>
      </p:sp>
      <p:sp>
        <p:nvSpPr>
          <p:cNvPr id="5" name="Footer Placeholder 4">
            <a:extLst>
              <a:ext uri="{FF2B5EF4-FFF2-40B4-BE49-F238E27FC236}">
                <a16:creationId xmlns:a16="http://schemas.microsoft.com/office/drawing/2014/main" id="{B8687B1A-5D86-9D37-0EAF-20CB851D8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4D9F6E-8FC9-C5EC-8F3C-696349D4A97E}"/>
              </a:ext>
            </a:extLst>
          </p:cNvPr>
          <p:cNvSpPr>
            <a:spLocks noGrp="1"/>
          </p:cNvSpPr>
          <p:nvPr>
            <p:ph type="sldNum" sz="quarter" idx="12"/>
          </p:nvPr>
        </p:nvSpPr>
        <p:spPr/>
        <p:txBody>
          <a:bodyPr/>
          <a:lstStyle/>
          <a:p>
            <a:fld id="{B64A50EB-65ED-AE44-B2D8-8796C035A986}" type="slidenum">
              <a:rPr lang="en-US" smtClean="0"/>
              <a:t>‹#›</a:t>
            </a:fld>
            <a:endParaRPr lang="en-US"/>
          </a:p>
        </p:txBody>
      </p:sp>
    </p:spTree>
    <p:extLst>
      <p:ext uri="{BB962C8B-B14F-4D97-AF65-F5344CB8AC3E}">
        <p14:creationId xmlns:p14="http://schemas.microsoft.com/office/powerpoint/2010/main" val="2717389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0ADC-445C-93E0-6AC8-423217540B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C41048-06D2-8E76-645F-5DB8534D88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24F6C4-2105-4756-7929-36811A7E1619}"/>
              </a:ext>
            </a:extLst>
          </p:cNvPr>
          <p:cNvSpPr>
            <a:spLocks noGrp="1"/>
          </p:cNvSpPr>
          <p:nvPr>
            <p:ph type="dt" sz="half" idx="10"/>
          </p:nvPr>
        </p:nvSpPr>
        <p:spPr/>
        <p:txBody>
          <a:bodyPr/>
          <a:lstStyle/>
          <a:p>
            <a:fld id="{D64D8F6A-2A15-ED41-8878-A845A2529E97}" type="datetimeFigureOut">
              <a:rPr lang="en-US" smtClean="0"/>
              <a:t>10/11/24</a:t>
            </a:fld>
            <a:endParaRPr lang="en-US"/>
          </a:p>
        </p:txBody>
      </p:sp>
      <p:sp>
        <p:nvSpPr>
          <p:cNvPr id="5" name="Footer Placeholder 4">
            <a:extLst>
              <a:ext uri="{FF2B5EF4-FFF2-40B4-BE49-F238E27FC236}">
                <a16:creationId xmlns:a16="http://schemas.microsoft.com/office/drawing/2014/main" id="{89D28A46-6550-1218-45BF-E8CC9FA3E4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A2CFF1-3AB8-737B-118D-A20E6940C675}"/>
              </a:ext>
            </a:extLst>
          </p:cNvPr>
          <p:cNvSpPr>
            <a:spLocks noGrp="1"/>
          </p:cNvSpPr>
          <p:nvPr>
            <p:ph type="sldNum" sz="quarter" idx="12"/>
          </p:nvPr>
        </p:nvSpPr>
        <p:spPr/>
        <p:txBody>
          <a:bodyPr/>
          <a:lstStyle/>
          <a:p>
            <a:fld id="{B64A50EB-65ED-AE44-B2D8-8796C035A986}" type="slidenum">
              <a:rPr lang="en-US" smtClean="0"/>
              <a:t>‹#›</a:t>
            </a:fld>
            <a:endParaRPr lang="en-US"/>
          </a:p>
        </p:txBody>
      </p:sp>
    </p:spTree>
    <p:extLst>
      <p:ext uri="{BB962C8B-B14F-4D97-AF65-F5344CB8AC3E}">
        <p14:creationId xmlns:p14="http://schemas.microsoft.com/office/powerpoint/2010/main" val="88875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233FF-8FFD-EE6B-7589-BCFD305B1B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C2C3AB-8D25-BB02-0B5D-3C810BD0C0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4F27CA-6231-47AA-F90E-F984F7A78CAC}"/>
              </a:ext>
            </a:extLst>
          </p:cNvPr>
          <p:cNvSpPr>
            <a:spLocks noGrp="1"/>
          </p:cNvSpPr>
          <p:nvPr>
            <p:ph type="dt" sz="half" idx="10"/>
          </p:nvPr>
        </p:nvSpPr>
        <p:spPr/>
        <p:txBody>
          <a:bodyPr/>
          <a:lstStyle/>
          <a:p>
            <a:fld id="{D64D8F6A-2A15-ED41-8878-A845A2529E97}" type="datetimeFigureOut">
              <a:rPr lang="en-US" smtClean="0"/>
              <a:t>10/11/24</a:t>
            </a:fld>
            <a:endParaRPr lang="en-US"/>
          </a:p>
        </p:txBody>
      </p:sp>
      <p:sp>
        <p:nvSpPr>
          <p:cNvPr id="5" name="Footer Placeholder 4">
            <a:extLst>
              <a:ext uri="{FF2B5EF4-FFF2-40B4-BE49-F238E27FC236}">
                <a16:creationId xmlns:a16="http://schemas.microsoft.com/office/drawing/2014/main" id="{233DCD2B-6A52-7DEE-507B-EBC70B76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9AEB90-FCA3-BE1D-F35B-8B2E1E35BDBC}"/>
              </a:ext>
            </a:extLst>
          </p:cNvPr>
          <p:cNvSpPr>
            <a:spLocks noGrp="1"/>
          </p:cNvSpPr>
          <p:nvPr>
            <p:ph type="sldNum" sz="quarter" idx="12"/>
          </p:nvPr>
        </p:nvSpPr>
        <p:spPr/>
        <p:txBody>
          <a:bodyPr/>
          <a:lstStyle/>
          <a:p>
            <a:fld id="{B64A50EB-65ED-AE44-B2D8-8796C035A986}" type="slidenum">
              <a:rPr lang="en-US" smtClean="0"/>
              <a:t>‹#›</a:t>
            </a:fld>
            <a:endParaRPr lang="en-US"/>
          </a:p>
        </p:txBody>
      </p:sp>
    </p:spTree>
    <p:extLst>
      <p:ext uri="{BB962C8B-B14F-4D97-AF65-F5344CB8AC3E}">
        <p14:creationId xmlns:p14="http://schemas.microsoft.com/office/powerpoint/2010/main" val="1345125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5FC0E-5E8B-3820-4A15-421C2A09E0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1885C5-ECE1-B535-2E76-DA26A748DD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4664B1-8D82-70F3-B2E7-723CCE57BB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D93AF8-F0DD-9522-2B31-4D9068BD445E}"/>
              </a:ext>
            </a:extLst>
          </p:cNvPr>
          <p:cNvSpPr>
            <a:spLocks noGrp="1"/>
          </p:cNvSpPr>
          <p:nvPr>
            <p:ph type="dt" sz="half" idx="10"/>
          </p:nvPr>
        </p:nvSpPr>
        <p:spPr/>
        <p:txBody>
          <a:bodyPr/>
          <a:lstStyle/>
          <a:p>
            <a:fld id="{D64D8F6A-2A15-ED41-8878-A845A2529E97}" type="datetimeFigureOut">
              <a:rPr lang="en-US" smtClean="0"/>
              <a:t>10/11/24</a:t>
            </a:fld>
            <a:endParaRPr lang="en-US"/>
          </a:p>
        </p:txBody>
      </p:sp>
      <p:sp>
        <p:nvSpPr>
          <p:cNvPr id="6" name="Footer Placeholder 5">
            <a:extLst>
              <a:ext uri="{FF2B5EF4-FFF2-40B4-BE49-F238E27FC236}">
                <a16:creationId xmlns:a16="http://schemas.microsoft.com/office/drawing/2014/main" id="{67A670D8-FC5F-51D2-5C3F-DD29C5104C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DB3A5A-A6CC-2CD9-0C10-E18389D1F26B}"/>
              </a:ext>
            </a:extLst>
          </p:cNvPr>
          <p:cNvSpPr>
            <a:spLocks noGrp="1"/>
          </p:cNvSpPr>
          <p:nvPr>
            <p:ph type="sldNum" sz="quarter" idx="12"/>
          </p:nvPr>
        </p:nvSpPr>
        <p:spPr/>
        <p:txBody>
          <a:bodyPr/>
          <a:lstStyle/>
          <a:p>
            <a:fld id="{B64A50EB-65ED-AE44-B2D8-8796C035A986}" type="slidenum">
              <a:rPr lang="en-US" smtClean="0"/>
              <a:t>‹#›</a:t>
            </a:fld>
            <a:endParaRPr lang="en-US"/>
          </a:p>
        </p:txBody>
      </p:sp>
    </p:spTree>
    <p:extLst>
      <p:ext uri="{BB962C8B-B14F-4D97-AF65-F5344CB8AC3E}">
        <p14:creationId xmlns:p14="http://schemas.microsoft.com/office/powerpoint/2010/main" val="1006472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2B9A7-2D53-75E9-2F84-C24E23FED8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9DBBB1-9BFD-8213-78CB-0FB9431CDA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9C0690-B769-954F-79BC-AA41641D20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183375-0C5B-DF76-5653-142A58613E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80BC52-4BAF-E394-FF61-ADB51F660B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AAB632-33C9-CDCD-3C25-3AE284AAE7C8}"/>
              </a:ext>
            </a:extLst>
          </p:cNvPr>
          <p:cNvSpPr>
            <a:spLocks noGrp="1"/>
          </p:cNvSpPr>
          <p:nvPr>
            <p:ph type="dt" sz="half" idx="10"/>
          </p:nvPr>
        </p:nvSpPr>
        <p:spPr/>
        <p:txBody>
          <a:bodyPr/>
          <a:lstStyle/>
          <a:p>
            <a:fld id="{D64D8F6A-2A15-ED41-8878-A845A2529E97}" type="datetimeFigureOut">
              <a:rPr lang="en-US" smtClean="0"/>
              <a:t>10/11/24</a:t>
            </a:fld>
            <a:endParaRPr lang="en-US"/>
          </a:p>
        </p:txBody>
      </p:sp>
      <p:sp>
        <p:nvSpPr>
          <p:cNvPr id="8" name="Footer Placeholder 7">
            <a:extLst>
              <a:ext uri="{FF2B5EF4-FFF2-40B4-BE49-F238E27FC236}">
                <a16:creationId xmlns:a16="http://schemas.microsoft.com/office/drawing/2014/main" id="{C8D20ED8-5B38-7D4C-96B5-76DFBCB71F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3FF9E0-073B-D9F8-AF15-1C8FCCAAED78}"/>
              </a:ext>
            </a:extLst>
          </p:cNvPr>
          <p:cNvSpPr>
            <a:spLocks noGrp="1"/>
          </p:cNvSpPr>
          <p:nvPr>
            <p:ph type="sldNum" sz="quarter" idx="12"/>
          </p:nvPr>
        </p:nvSpPr>
        <p:spPr/>
        <p:txBody>
          <a:bodyPr/>
          <a:lstStyle/>
          <a:p>
            <a:fld id="{B64A50EB-65ED-AE44-B2D8-8796C035A986}" type="slidenum">
              <a:rPr lang="en-US" smtClean="0"/>
              <a:t>‹#›</a:t>
            </a:fld>
            <a:endParaRPr lang="en-US"/>
          </a:p>
        </p:txBody>
      </p:sp>
    </p:spTree>
    <p:extLst>
      <p:ext uri="{BB962C8B-B14F-4D97-AF65-F5344CB8AC3E}">
        <p14:creationId xmlns:p14="http://schemas.microsoft.com/office/powerpoint/2010/main" val="3007924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0DA6F-E0B3-9C97-DFF6-15D92E931A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CB5518-F479-BF7A-EFFA-15BEF95929DE}"/>
              </a:ext>
            </a:extLst>
          </p:cNvPr>
          <p:cNvSpPr>
            <a:spLocks noGrp="1"/>
          </p:cNvSpPr>
          <p:nvPr>
            <p:ph type="dt" sz="half" idx="10"/>
          </p:nvPr>
        </p:nvSpPr>
        <p:spPr/>
        <p:txBody>
          <a:bodyPr/>
          <a:lstStyle/>
          <a:p>
            <a:fld id="{D64D8F6A-2A15-ED41-8878-A845A2529E97}" type="datetimeFigureOut">
              <a:rPr lang="en-US" smtClean="0"/>
              <a:t>10/11/24</a:t>
            </a:fld>
            <a:endParaRPr lang="en-US"/>
          </a:p>
        </p:txBody>
      </p:sp>
      <p:sp>
        <p:nvSpPr>
          <p:cNvPr id="4" name="Footer Placeholder 3">
            <a:extLst>
              <a:ext uri="{FF2B5EF4-FFF2-40B4-BE49-F238E27FC236}">
                <a16:creationId xmlns:a16="http://schemas.microsoft.com/office/drawing/2014/main" id="{02DCB264-D170-86F6-79C2-4560A2CE44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8BA2DD-B5CD-ABF3-4A1D-D749F410ABD1}"/>
              </a:ext>
            </a:extLst>
          </p:cNvPr>
          <p:cNvSpPr>
            <a:spLocks noGrp="1"/>
          </p:cNvSpPr>
          <p:nvPr>
            <p:ph type="sldNum" sz="quarter" idx="12"/>
          </p:nvPr>
        </p:nvSpPr>
        <p:spPr/>
        <p:txBody>
          <a:bodyPr/>
          <a:lstStyle/>
          <a:p>
            <a:fld id="{B64A50EB-65ED-AE44-B2D8-8796C035A986}" type="slidenum">
              <a:rPr lang="en-US" smtClean="0"/>
              <a:t>‹#›</a:t>
            </a:fld>
            <a:endParaRPr lang="en-US"/>
          </a:p>
        </p:txBody>
      </p:sp>
    </p:spTree>
    <p:extLst>
      <p:ext uri="{BB962C8B-B14F-4D97-AF65-F5344CB8AC3E}">
        <p14:creationId xmlns:p14="http://schemas.microsoft.com/office/powerpoint/2010/main" val="421521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FE7E33-1E16-1EF1-86E8-CA6E97DD2A12}"/>
              </a:ext>
            </a:extLst>
          </p:cNvPr>
          <p:cNvSpPr>
            <a:spLocks noGrp="1"/>
          </p:cNvSpPr>
          <p:nvPr>
            <p:ph type="dt" sz="half" idx="10"/>
          </p:nvPr>
        </p:nvSpPr>
        <p:spPr/>
        <p:txBody>
          <a:bodyPr/>
          <a:lstStyle/>
          <a:p>
            <a:fld id="{D64D8F6A-2A15-ED41-8878-A845A2529E97}" type="datetimeFigureOut">
              <a:rPr lang="en-US" smtClean="0"/>
              <a:t>10/11/24</a:t>
            </a:fld>
            <a:endParaRPr lang="en-US"/>
          </a:p>
        </p:txBody>
      </p:sp>
      <p:sp>
        <p:nvSpPr>
          <p:cNvPr id="3" name="Footer Placeholder 2">
            <a:extLst>
              <a:ext uri="{FF2B5EF4-FFF2-40B4-BE49-F238E27FC236}">
                <a16:creationId xmlns:a16="http://schemas.microsoft.com/office/drawing/2014/main" id="{422966D4-9A2E-7438-4732-2FBAFB4E2F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7479FB-A85A-02C7-5276-EA994A7E3F59}"/>
              </a:ext>
            </a:extLst>
          </p:cNvPr>
          <p:cNvSpPr>
            <a:spLocks noGrp="1"/>
          </p:cNvSpPr>
          <p:nvPr>
            <p:ph type="sldNum" sz="quarter" idx="12"/>
          </p:nvPr>
        </p:nvSpPr>
        <p:spPr/>
        <p:txBody>
          <a:bodyPr/>
          <a:lstStyle/>
          <a:p>
            <a:fld id="{B64A50EB-65ED-AE44-B2D8-8796C035A986}" type="slidenum">
              <a:rPr lang="en-US" smtClean="0"/>
              <a:t>‹#›</a:t>
            </a:fld>
            <a:endParaRPr lang="en-US"/>
          </a:p>
        </p:txBody>
      </p:sp>
    </p:spTree>
    <p:extLst>
      <p:ext uri="{BB962C8B-B14F-4D97-AF65-F5344CB8AC3E}">
        <p14:creationId xmlns:p14="http://schemas.microsoft.com/office/powerpoint/2010/main" val="2106196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03AF-948D-1C7B-FEAC-4CBD04538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6820B5-D33C-05CD-DE72-F7AF81898B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B866A6-9E6D-F7CE-C4EB-AF210B19AF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621D94-078B-B35C-7744-DFB75C9448A1}"/>
              </a:ext>
            </a:extLst>
          </p:cNvPr>
          <p:cNvSpPr>
            <a:spLocks noGrp="1"/>
          </p:cNvSpPr>
          <p:nvPr>
            <p:ph type="dt" sz="half" idx="10"/>
          </p:nvPr>
        </p:nvSpPr>
        <p:spPr/>
        <p:txBody>
          <a:bodyPr/>
          <a:lstStyle/>
          <a:p>
            <a:fld id="{D64D8F6A-2A15-ED41-8878-A845A2529E97}" type="datetimeFigureOut">
              <a:rPr lang="en-US" smtClean="0"/>
              <a:t>10/11/24</a:t>
            </a:fld>
            <a:endParaRPr lang="en-US"/>
          </a:p>
        </p:txBody>
      </p:sp>
      <p:sp>
        <p:nvSpPr>
          <p:cNvPr id="6" name="Footer Placeholder 5">
            <a:extLst>
              <a:ext uri="{FF2B5EF4-FFF2-40B4-BE49-F238E27FC236}">
                <a16:creationId xmlns:a16="http://schemas.microsoft.com/office/drawing/2014/main" id="{0120A548-C170-BAAF-B8FA-54EA407219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5BC83E-030F-1B88-2DFA-8C712EB10E43}"/>
              </a:ext>
            </a:extLst>
          </p:cNvPr>
          <p:cNvSpPr>
            <a:spLocks noGrp="1"/>
          </p:cNvSpPr>
          <p:nvPr>
            <p:ph type="sldNum" sz="quarter" idx="12"/>
          </p:nvPr>
        </p:nvSpPr>
        <p:spPr/>
        <p:txBody>
          <a:bodyPr/>
          <a:lstStyle/>
          <a:p>
            <a:fld id="{B64A50EB-65ED-AE44-B2D8-8796C035A986}" type="slidenum">
              <a:rPr lang="en-US" smtClean="0"/>
              <a:t>‹#›</a:t>
            </a:fld>
            <a:endParaRPr lang="en-US"/>
          </a:p>
        </p:txBody>
      </p:sp>
    </p:spTree>
    <p:extLst>
      <p:ext uri="{BB962C8B-B14F-4D97-AF65-F5344CB8AC3E}">
        <p14:creationId xmlns:p14="http://schemas.microsoft.com/office/powerpoint/2010/main" val="2913215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553A2-6AD7-F578-A225-3553882EDC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B95F97-4F32-FC7A-E075-545030B9D9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D7976B-57D0-2007-BC19-F31E239BE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2A8F6D-937E-4652-D48E-BDAF76877BDF}"/>
              </a:ext>
            </a:extLst>
          </p:cNvPr>
          <p:cNvSpPr>
            <a:spLocks noGrp="1"/>
          </p:cNvSpPr>
          <p:nvPr>
            <p:ph type="dt" sz="half" idx="10"/>
          </p:nvPr>
        </p:nvSpPr>
        <p:spPr/>
        <p:txBody>
          <a:bodyPr/>
          <a:lstStyle/>
          <a:p>
            <a:fld id="{D64D8F6A-2A15-ED41-8878-A845A2529E97}" type="datetimeFigureOut">
              <a:rPr lang="en-US" smtClean="0"/>
              <a:t>10/11/24</a:t>
            </a:fld>
            <a:endParaRPr lang="en-US"/>
          </a:p>
        </p:txBody>
      </p:sp>
      <p:sp>
        <p:nvSpPr>
          <p:cNvPr id="6" name="Footer Placeholder 5">
            <a:extLst>
              <a:ext uri="{FF2B5EF4-FFF2-40B4-BE49-F238E27FC236}">
                <a16:creationId xmlns:a16="http://schemas.microsoft.com/office/drawing/2014/main" id="{0F713352-8187-9CA3-81AB-4886CEDCCE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A9C721-4D12-21BF-5265-93F627C5E657}"/>
              </a:ext>
            </a:extLst>
          </p:cNvPr>
          <p:cNvSpPr>
            <a:spLocks noGrp="1"/>
          </p:cNvSpPr>
          <p:nvPr>
            <p:ph type="sldNum" sz="quarter" idx="12"/>
          </p:nvPr>
        </p:nvSpPr>
        <p:spPr/>
        <p:txBody>
          <a:bodyPr/>
          <a:lstStyle/>
          <a:p>
            <a:fld id="{B64A50EB-65ED-AE44-B2D8-8796C035A986}" type="slidenum">
              <a:rPr lang="en-US" smtClean="0"/>
              <a:t>‹#›</a:t>
            </a:fld>
            <a:endParaRPr lang="en-US"/>
          </a:p>
        </p:txBody>
      </p:sp>
    </p:spTree>
    <p:extLst>
      <p:ext uri="{BB962C8B-B14F-4D97-AF65-F5344CB8AC3E}">
        <p14:creationId xmlns:p14="http://schemas.microsoft.com/office/powerpoint/2010/main" val="3493733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A38FE2-EF4A-52E7-7316-BAEB665050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280A55-B350-0FFC-1F02-0CC4D0B37C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06DC93-F948-E13F-8BAD-15F24FDD88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D8F6A-2A15-ED41-8878-A845A2529E97}" type="datetimeFigureOut">
              <a:rPr lang="en-US" smtClean="0"/>
              <a:t>10/11/24</a:t>
            </a:fld>
            <a:endParaRPr lang="en-US"/>
          </a:p>
        </p:txBody>
      </p:sp>
      <p:sp>
        <p:nvSpPr>
          <p:cNvPr id="5" name="Footer Placeholder 4">
            <a:extLst>
              <a:ext uri="{FF2B5EF4-FFF2-40B4-BE49-F238E27FC236}">
                <a16:creationId xmlns:a16="http://schemas.microsoft.com/office/drawing/2014/main" id="{60A53369-1A97-730A-3233-9FA32E7BFB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1C35BA-A6F7-E940-C83C-732855DBE9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4A50EB-65ED-AE44-B2D8-8796C035A986}" type="slidenum">
              <a:rPr lang="en-US" smtClean="0"/>
              <a:t>‹#›</a:t>
            </a:fld>
            <a:endParaRPr lang="en-US"/>
          </a:p>
        </p:txBody>
      </p:sp>
    </p:spTree>
    <p:extLst>
      <p:ext uri="{BB962C8B-B14F-4D97-AF65-F5344CB8AC3E}">
        <p14:creationId xmlns:p14="http://schemas.microsoft.com/office/powerpoint/2010/main" val="15347612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hyperlink" Target="https://azure.microsoft.com/en-us/blog/bing-speech-api-extends-its-text-to-speech-support-to-34-languages/" TargetMode="External"/><Relationship Id="rId3" Type="http://schemas.openxmlformats.org/officeDocument/2006/relationships/hyperlink" Target="https://www.assemblyai.com/" TargetMode="External"/><Relationship Id="rId7" Type="http://schemas.openxmlformats.org/officeDocument/2006/relationships/hyperlink" Target="https://aws.amazon.com/pm/transcribe/?gclid=CjwKCAjwl6-3BhBWEiwApN6_kuYZRWnSJY0xinOmXpGQMPhfSvzUABC8_j0oMJSr6ezoq_pfgDROuhoCsmwQAvD_BwE&amp;trk=aae0a267-33fa-4d21-a4d5-30b7b3fd731e&amp;sc_channel=ps&amp;ef_id=CjwKCAjwl6-3BhBWEiwApN6_kuYZRWnSJY0xinOmXpGQMPhfSvzUABC8_j0oMJSr6ezoq_pfgDROuhoCsmwQAvD_BwE:G:s&amp;s_kwcid=AL!4422!3!648922763916!e!!g!!amazon%20transcription!19597968945!143908652045" TargetMode="External"/><Relationship Id="rId2" Type="http://schemas.openxmlformats.org/officeDocument/2006/relationships/hyperlink" Target="https://deepgram.com/" TargetMode="External"/><Relationship Id="rId1" Type="http://schemas.openxmlformats.org/officeDocument/2006/relationships/slideLayout" Target="../slideLayouts/slideLayout2.xml"/><Relationship Id="rId6" Type="http://schemas.openxmlformats.org/officeDocument/2006/relationships/hyperlink" Target="https://krisp.ai/" TargetMode="External"/><Relationship Id="rId5" Type="http://schemas.openxmlformats.org/officeDocument/2006/relationships/hyperlink" Target="https://cloud.google.com/speech-to-text/" TargetMode="External"/><Relationship Id="rId4" Type="http://schemas.openxmlformats.org/officeDocument/2006/relationships/hyperlink" Target="https://murf.ai/text-to-speech-api"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assemblyai.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62F9-A71E-2328-B77D-EC6D325823BD}"/>
              </a:ext>
            </a:extLst>
          </p:cNvPr>
          <p:cNvSpPr>
            <a:spLocks noGrp="1"/>
          </p:cNvSpPr>
          <p:nvPr>
            <p:ph type="ctrTitle"/>
          </p:nvPr>
        </p:nvSpPr>
        <p:spPr/>
        <p:txBody>
          <a:bodyPr/>
          <a:lstStyle/>
          <a:p>
            <a:r>
              <a:rPr lang="en-US" dirty="0"/>
              <a:t>Speech to Text, Text to Speech </a:t>
            </a:r>
          </a:p>
        </p:txBody>
      </p:sp>
      <p:sp>
        <p:nvSpPr>
          <p:cNvPr id="3" name="Subtitle 2">
            <a:extLst>
              <a:ext uri="{FF2B5EF4-FFF2-40B4-BE49-F238E27FC236}">
                <a16:creationId xmlns:a16="http://schemas.microsoft.com/office/drawing/2014/main" id="{7AC24447-AF4B-8E8F-E599-76D39CAAE57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06070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08F310-D7C3-B47E-3C92-CE07CEA214D6}"/>
              </a:ext>
            </a:extLst>
          </p:cNvPr>
          <p:cNvPicPr>
            <a:picLocks noChangeAspect="1"/>
          </p:cNvPicPr>
          <p:nvPr/>
        </p:nvPicPr>
        <p:blipFill>
          <a:blip r:embed="rId2"/>
          <a:stretch>
            <a:fillRect/>
          </a:stretch>
        </p:blipFill>
        <p:spPr>
          <a:xfrm>
            <a:off x="82979" y="102304"/>
            <a:ext cx="6998541" cy="1306956"/>
          </a:xfrm>
          <a:prstGeom prst="rect">
            <a:avLst/>
          </a:prstGeom>
        </p:spPr>
      </p:pic>
      <p:sp>
        <p:nvSpPr>
          <p:cNvPr id="3" name="TextBox 2">
            <a:extLst>
              <a:ext uri="{FF2B5EF4-FFF2-40B4-BE49-F238E27FC236}">
                <a16:creationId xmlns:a16="http://schemas.microsoft.com/office/drawing/2014/main" id="{57637BD8-3D02-FF5A-E90B-EF9C4EB966FB}"/>
              </a:ext>
            </a:extLst>
          </p:cNvPr>
          <p:cNvSpPr txBox="1"/>
          <p:nvPr/>
        </p:nvSpPr>
        <p:spPr>
          <a:xfrm>
            <a:off x="82979" y="1701596"/>
            <a:ext cx="512910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Encoding: </a:t>
            </a:r>
            <a:r>
              <a:rPr lang="en-US" b="0" i="0" u="none" strike="noStrike" dirty="0">
                <a:effectLst/>
                <a:latin typeface="Inter"/>
              </a:rPr>
              <a:t>expected encoding of submitted audio.</a:t>
            </a:r>
          </a:p>
          <a:p>
            <a:pPr marL="285750" indent="-285750">
              <a:buFont typeface="Arial" panose="020B0604020202020204" pitchFamily="34" charset="0"/>
              <a:buChar char="•"/>
            </a:pPr>
            <a:r>
              <a:rPr lang="en-US" dirty="0" err="1">
                <a:latin typeface="Inter"/>
              </a:rPr>
              <a:t>sample_rate</a:t>
            </a:r>
            <a:r>
              <a:rPr lang="en-US" dirty="0">
                <a:latin typeface="Inter"/>
              </a:rPr>
              <a:t>: </a:t>
            </a:r>
            <a:r>
              <a:rPr lang="en-US" dirty="0"/>
              <a:t>refers to the number of samples of audio carried per second, measured in Hertz (Hz).</a:t>
            </a:r>
          </a:p>
          <a:p>
            <a:pPr marL="285750" indent="-285750">
              <a:buFont typeface="Arial" panose="020B0604020202020204" pitchFamily="34" charset="0"/>
              <a:buChar char="•"/>
            </a:pPr>
            <a:r>
              <a:rPr lang="en-US" dirty="0"/>
              <a:t>Choosing the appropriate sample rate is crucial as it directly impacts the audio quality and file size of the output. Higher sample rates typically result in better audio quality but may increase the file size, while lower sample rates may reduce file size but can compromise audio fidelity.</a:t>
            </a:r>
          </a:p>
          <a:p>
            <a:pPr marL="285750" indent="-285750">
              <a:buFont typeface="Arial" panose="020B0604020202020204" pitchFamily="34" charset="0"/>
              <a:buChar char="•"/>
            </a:pPr>
            <a:r>
              <a:rPr lang="en-US" dirty="0"/>
              <a:t>Language: https://</a:t>
            </a:r>
            <a:r>
              <a:rPr lang="en-US" dirty="0" err="1"/>
              <a:t>developers.deepgram.com</a:t>
            </a:r>
            <a:r>
              <a:rPr lang="en-US" dirty="0"/>
              <a:t>/docs/models-languages-overview</a:t>
            </a:r>
          </a:p>
        </p:txBody>
      </p:sp>
      <p:pic>
        <p:nvPicPr>
          <p:cNvPr id="4" name="Picture 3">
            <a:extLst>
              <a:ext uri="{FF2B5EF4-FFF2-40B4-BE49-F238E27FC236}">
                <a16:creationId xmlns:a16="http://schemas.microsoft.com/office/drawing/2014/main" id="{813A7E71-AF85-41E7-F6F1-C66E2481EAF7}"/>
              </a:ext>
            </a:extLst>
          </p:cNvPr>
          <p:cNvPicPr>
            <a:picLocks noChangeAspect="1"/>
          </p:cNvPicPr>
          <p:nvPr/>
        </p:nvPicPr>
        <p:blipFill>
          <a:blip r:embed="rId3"/>
          <a:stretch>
            <a:fillRect/>
          </a:stretch>
        </p:blipFill>
        <p:spPr>
          <a:xfrm>
            <a:off x="6519322" y="1846329"/>
            <a:ext cx="3650838" cy="1376125"/>
          </a:xfrm>
          <a:prstGeom prst="rect">
            <a:avLst/>
          </a:prstGeom>
        </p:spPr>
      </p:pic>
      <p:pic>
        <p:nvPicPr>
          <p:cNvPr id="5" name="Picture 4">
            <a:extLst>
              <a:ext uri="{FF2B5EF4-FFF2-40B4-BE49-F238E27FC236}">
                <a16:creationId xmlns:a16="http://schemas.microsoft.com/office/drawing/2014/main" id="{2E4326CE-A522-9BBF-B98D-CE04C7FD28CF}"/>
              </a:ext>
            </a:extLst>
          </p:cNvPr>
          <p:cNvPicPr>
            <a:picLocks noChangeAspect="1"/>
          </p:cNvPicPr>
          <p:nvPr/>
        </p:nvPicPr>
        <p:blipFill>
          <a:blip r:embed="rId4"/>
          <a:stretch>
            <a:fillRect/>
          </a:stretch>
        </p:blipFill>
        <p:spPr>
          <a:xfrm>
            <a:off x="6519322" y="3737756"/>
            <a:ext cx="2944701" cy="2378563"/>
          </a:xfrm>
          <a:prstGeom prst="rect">
            <a:avLst/>
          </a:prstGeom>
        </p:spPr>
      </p:pic>
    </p:spTree>
    <p:extLst>
      <p:ext uri="{BB962C8B-B14F-4D97-AF65-F5344CB8AC3E}">
        <p14:creationId xmlns:p14="http://schemas.microsoft.com/office/powerpoint/2010/main" val="4120049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913473-B8B7-3590-42FD-8C89391B3F5B}"/>
              </a:ext>
            </a:extLst>
          </p:cNvPr>
          <p:cNvPicPr>
            <a:picLocks noChangeAspect="1"/>
          </p:cNvPicPr>
          <p:nvPr/>
        </p:nvPicPr>
        <p:blipFill>
          <a:blip r:embed="rId2"/>
          <a:stretch>
            <a:fillRect/>
          </a:stretch>
        </p:blipFill>
        <p:spPr>
          <a:xfrm>
            <a:off x="4610100" y="2317750"/>
            <a:ext cx="2971800" cy="2222500"/>
          </a:xfrm>
          <a:prstGeom prst="rect">
            <a:avLst/>
          </a:prstGeom>
        </p:spPr>
      </p:pic>
      <p:sp>
        <p:nvSpPr>
          <p:cNvPr id="3" name="Title 2">
            <a:extLst>
              <a:ext uri="{FF2B5EF4-FFF2-40B4-BE49-F238E27FC236}">
                <a16:creationId xmlns:a16="http://schemas.microsoft.com/office/drawing/2014/main" id="{F0BE4A20-61B1-8D84-E245-FB861DD15879}"/>
              </a:ext>
            </a:extLst>
          </p:cNvPr>
          <p:cNvSpPr>
            <a:spLocks noGrp="1"/>
          </p:cNvSpPr>
          <p:nvPr>
            <p:ph type="title"/>
          </p:nvPr>
        </p:nvSpPr>
        <p:spPr/>
        <p:txBody>
          <a:bodyPr/>
          <a:lstStyle/>
          <a:p>
            <a:r>
              <a:rPr lang="en-US" dirty="0"/>
              <a:t>Options for transcription (nova-2 model)</a:t>
            </a:r>
          </a:p>
        </p:txBody>
      </p:sp>
    </p:spTree>
    <p:extLst>
      <p:ext uri="{BB962C8B-B14F-4D97-AF65-F5344CB8AC3E}">
        <p14:creationId xmlns:p14="http://schemas.microsoft.com/office/powerpoint/2010/main" val="3509653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79584D-FFE5-00B0-C9C9-57E15343A144}"/>
              </a:ext>
            </a:extLst>
          </p:cNvPr>
          <p:cNvPicPr>
            <a:picLocks noChangeAspect="1"/>
          </p:cNvPicPr>
          <p:nvPr/>
        </p:nvPicPr>
        <p:blipFill>
          <a:blip r:embed="rId2"/>
          <a:stretch>
            <a:fillRect/>
          </a:stretch>
        </p:blipFill>
        <p:spPr>
          <a:xfrm>
            <a:off x="2209800" y="1790946"/>
            <a:ext cx="7772400" cy="3276108"/>
          </a:xfrm>
          <a:prstGeom prst="rect">
            <a:avLst/>
          </a:prstGeom>
        </p:spPr>
      </p:pic>
      <p:sp>
        <p:nvSpPr>
          <p:cNvPr id="3" name="Title 2">
            <a:extLst>
              <a:ext uri="{FF2B5EF4-FFF2-40B4-BE49-F238E27FC236}">
                <a16:creationId xmlns:a16="http://schemas.microsoft.com/office/drawing/2014/main" id="{B0BB9362-7B5D-0BC2-350D-E42ABF892FB0}"/>
              </a:ext>
            </a:extLst>
          </p:cNvPr>
          <p:cNvSpPr>
            <a:spLocks noGrp="1"/>
          </p:cNvSpPr>
          <p:nvPr>
            <p:ph type="title"/>
          </p:nvPr>
        </p:nvSpPr>
        <p:spPr/>
        <p:txBody>
          <a:bodyPr/>
          <a:lstStyle/>
          <a:p>
            <a:r>
              <a:rPr lang="en-US" dirty="0" err="1"/>
              <a:t>Deepgram</a:t>
            </a:r>
            <a:r>
              <a:rPr lang="en-US" dirty="0"/>
              <a:t> intelligence features</a:t>
            </a:r>
          </a:p>
        </p:txBody>
      </p:sp>
    </p:spTree>
    <p:extLst>
      <p:ext uri="{BB962C8B-B14F-4D97-AF65-F5344CB8AC3E}">
        <p14:creationId xmlns:p14="http://schemas.microsoft.com/office/powerpoint/2010/main" val="720259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3CDDDC-7BF0-4B2B-A40C-51154AC3CE60}"/>
              </a:ext>
            </a:extLst>
          </p:cNvPr>
          <p:cNvPicPr>
            <a:picLocks noChangeAspect="1"/>
          </p:cNvPicPr>
          <p:nvPr/>
        </p:nvPicPr>
        <p:blipFill>
          <a:blip r:embed="rId2"/>
          <a:stretch>
            <a:fillRect/>
          </a:stretch>
        </p:blipFill>
        <p:spPr>
          <a:xfrm>
            <a:off x="3403600" y="1756946"/>
            <a:ext cx="6019800" cy="4803576"/>
          </a:xfrm>
          <a:prstGeom prst="rect">
            <a:avLst/>
          </a:prstGeom>
        </p:spPr>
      </p:pic>
      <p:sp>
        <p:nvSpPr>
          <p:cNvPr id="3" name="Title 2">
            <a:extLst>
              <a:ext uri="{FF2B5EF4-FFF2-40B4-BE49-F238E27FC236}">
                <a16:creationId xmlns:a16="http://schemas.microsoft.com/office/drawing/2014/main" id="{97014F54-C722-DFA9-37F4-F8ECF1E7C5F8}"/>
              </a:ext>
            </a:extLst>
          </p:cNvPr>
          <p:cNvSpPr>
            <a:spLocks noGrp="1"/>
          </p:cNvSpPr>
          <p:nvPr>
            <p:ph type="title"/>
          </p:nvPr>
        </p:nvSpPr>
        <p:spPr/>
        <p:txBody>
          <a:bodyPr/>
          <a:lstStyle/>
          <a:p>
            <a:r>
              <a:rPr lang="en-US" dirty="0" err="1"/>
              <a:t>Assembly.ai</a:t>
            </a:r>
            <a:r>
              <a:rPr lang="en-US" dirty="0"/>
              <a:t> features</a:t>
            </a:r>
          </a:p>
        </p:txBody>
      </p:sp>
    </p:spTree>
    <p:extLst>
      <p:ext uri="{BB962C8B-B14F-4D97-AF65-F5344CB8AC3E}">
        <p14:creationId xmlns:p14="http://schemas.microsoft.com/office/powerpoint/2010/main" val="3240906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C89ADD-D15F-4E52-6955-988B883AB923}"/>
              </a:ext>
            </a:extLst>
          </p:cNvPr>
          <p:cNvSpPr>
            <a:spLocks noGrp="1"/>
          </p:cNvSpPr>
          <p:nvPr>
            <p:ph type="title"/>
          </p:nvPr>
        </p:nvSpPr>
        <p:spPr/>
        <p:txBody>
          <a:bodyPr/>
          <a:lstStyle/>
          <a:p>
            <a:r>
              <a:rPr lang="en-US" dirty="0" err="1"/>
              <a:t>EleveLabs</a:t>
            </a:r>
            <a:r>
              <a:rPr lang="en-US" dirty="0"/>
              <a:t> free tier</a:t>
            </a:r>
          </a:p>
        </p:txBody>
      </p:sp>
      <p:sp>
        <p:nvSpPr>
          <p:cNvPr id="4" name="Content Placeholder 3">
            <a:extLst>
              <a:ext uri="{FF2B5EF4-FFF2-40B4-BE49-F238E27FC236}">
                <a16:creationId xmlns:a16="http://schemas.microsoft.com/office/drawing/2014/main" id="{A4DC176A-87F0-6D9E-D3DA-01A2FCF4661E}"/>
              </a:ext>
            </a:extLst>
          </p:cNvPr>
          <p:cNvSpPr>
            <a:spLocks noGrp="1"/>
          </p:cNvSpPr>
          <p:nvPr>
            <p:ph idx="1"/>
          </p:nvPr>
        </p:nvSpPr>
        <p:spPr/>
        <p:txBody>
          <a:bodyPr>
            <a:normAutofit fontScale="62500" lnSpcReduction="20000"/>
          </a:bodyPr>
          <a:lstStyle/>
          <a:p>
            <a:pPr algn="l">
              <a:buFont typeface="Arial" panose="020B0604020202020204" pitchFamily="34" charset="0"/>
              <a:buChar char="•"/>
            </a:pPr>
            <a:r>
              <a:rPr lang="en-US" b="0" i="0" u="none" strike="noStrike" dirty="0">
                <a:solidFill>
                  <a:srgbClr val="000000"/>
                </a:solidFill>
                <a:effectLst/>
                <a:latin typeface="__Waldenburg_379714"/>
              </a:rPr>
              <a:t>10 minutes of ultra-high quality text to speech per month</a:t>
            </a:r>
          </a:p>
          <a:p>
            <a:pPr algn="l">
              <a:buFont typeface="Arial" panose="020B0604020202020204" pitchFamily="34" charset="0"/>
              <a:buChar char="•"/>
            </a:pPr>
            <a:r>
              <a:rPr lang="en-US" b="0" i="0" u="none" strike="noStrike" dirty="0">
                <a:solidFill>
                  <a:srgbClr val="000000"/>
                </a:solidFill>
                <a:effectLst/>
                <a:latin typeface="__Waldenburg_379714"/>
              </a:rPr>
              <a:t>Generate speech in 32 languages using thousands of unique voices</a:t>
            </a:r>
          </a:p>
          <a:p>
            <a:pPr algn="l">
              <a:buFont typeface="Arial" panose="020B0604020202020204" pitchFamily="34" charset="0"/>
              <a:buChar char="•"/>
            </a:pPr>
            <a:r>
              <a:rPr lang="en-US" b="0" i="0" u="none" strike="noStrike" dirty="0">
                <a:solidFill>
                  <a:srgbClr val="000000"/>
                </a:solidFill>
                <a:effectLst/>
                <a:latin typeface="__Waldenburg_379714"/>
              </a:rPr>
              <a:t>Translate content with automatic dubbing</a:t>
            </a:r>
          </a:p>
          <a:p>
            <a:pPr algn="l">
              <a:buFont typeface="Arial" panose="020B0604020202020204" pitchFamily="34" charset="0"/>
              <a:buChar char="•"/>
            </a:pPr>
            <a:r>
              <a:rPr lang="en-US" b="0" i="0" u="none" strike="noStrike" dirty="0">
                <a:solidFill>
                  <a:srgbClr val="000000"/>
                </a:solidFill>
                <a:effectLst/>
                <a:latin typeface="__Waldenburg_379714"/>
              </a:rPr>
              <a:t>Create custom, synthetic voices</a:t>
            </a:r>
          </a:p>
          <a:p>
            <a:pPr algn="l">
              <a:buFont typeface="Arial" panose="020B0604020202020204" pitchFamily="34" charset="0"/>
              <a:buChar char="•"/>
            </a:pPr>
            <a:r>
              <a:rPr lang="en-US" b="0" i="0" u="none" strike="noStrike" dirty="0">
                <a:solidFill>
                  <a:srgbClr val="000000"/>
                </a:solidFill>
                <a:effectLst/>
                <a:latin typeface="__Waldenburg_379714"/>
              </a:rPr>
              <a:t>Generate sound effects</a:t>
            </a:r>
          </a:p>
          <a:p>
            <a:pPr algn="l">
              <a:buFont typeface="Arial" panose="020B0604020202020204" pitchFamily="34" charset="0"/>
              <a:buChar char="•"/>
            </a:pPr>
            <a:r>
              <a:rPr lang="en-US" b="0" i="0" u="none" strike="noStrike" dirty="0">
                <a:solidFill>
                  <a:srgbClr val="000000"/>
                </a:solidFill>
                <a:effectLst/>
                <a:latin typeface="__Waldenburg_379714"/>
              </a:rPr>
              <a:t>API access</a:t>
            </a:r>
          </a:p>
          <a:p>
            <a:pPr>
              <a:buFont typeface="Arial" panose="020B0604020202020204" pitchFamily="34" charset="0"/>
              <a:buChar char="•"/>
            </a:pPr>
            <a:r>
              <a:rPr lang="en-US" b="1" dirty="0"/>
              <a:t>Standard models</a:t>
            </a:r>
            <a:r>
              <a:rPr lang="en-US" dirty="0"/>
              <a:t> (Multilingual v2, Multilingual v1, English v1) are optimized for quality and accuracy, ideal for content creation. These models offer the best quality and stability but have higher latency.</a:t>
            </a:r>
          </a:p>
          <a:p>
            <a:pPr>
              <a:buFont typeface="Arial" panose="020B0604020202020204" pitchFamily="34" charset="0"/>
              <a:buChar char="•"/>
            </a:pPr>
            <a:r>
              <a:rPr lang="en-US" b="1" dirty="0"/>
              <a:t>Turbo models</a:t>
            </a:r>
            <a:r>
              <a:rPr lang="en-US" dirty="0"/>
              <a:t> (Turbo v2, Turbo v2.5) are designed for low-latency applications like real-time conversational AI. They deliver great performance with faster processing speeds, though with a slight trade-off in accuracy and stability.</a:t>
            </a:r>
          </a:p>
          <a:p>
            <a:pPr>
              <a:buFont typeface="Arial" panose="020B0604020202020204" pitchFamily="34" charset="0"/>
              <a:buChar char="•"/>
            </a:pPr>
            <a:r>
              <a:rPr lang="en-US" dirty="0"/>
              <a:t>Security:</a:t>
            </a:r>
          </a:p>
          <a:p>
            <a:pPr lvl="1"/>
            <a:r>
              <a:rPr lang="en-US" dirty="0"/>
              <a:t>End to end encryption</a:t>
            </a:r>
          </a:p>
          <a:p>
            <a:pPr lvl="1"/>
            <a:r>
              <a:rPr lang="en-US" dirty="0"/>
              <a:t>AICPA, SOC2</a:t>
            </a:r>
          </a:p>
          <a:p>
            <a:pPr lvl="1"/>
            <a:r>
              <a:rPr lang="en-US" dirty="0"/>
              <a:t>GDPR compliant</a:t>
            </a:r>
          </a:p>
          <a:p>
            <a:pPr lvl="1"/>
            <a:r>
              <a:rPr lang="en-US" dirty="0"/>
              <a:t>No-retention mode</a:t>
            </a:r>
          </a:p>
          <a:p>
            <a:pPr lvl="1"/>
            <a:endParaRPr lang="en-US" b="0" i="0" u="none" strike="noStrike" dirty="0">
              <a:solidFill>
                <a:srgbClr val="000000"/>
              </a:solidFill>
              <a:effectLst/>
              <a:latin typeface="__Waldenburg_379714"/>
            </a:endParaRPr>
          </a:p>
        </p:txBody>
      </p:sp>
    </p:spTree>
    <p:extLst>
      <p:ext uri="{BB962C8B-B14F-4D97-AF65-F5344CB8AC3E}">
        <p14:creationId xmlns:p14="http://schemas.microsoft.com/office/powerpoint/2010/main" val="2199731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9F7A2-6017-15D9-B4BB-BC23D7F6614B}"/>
              </a:ext>
            </a:extLst>
          </p:cNvPr>
          <p:cNvSpPr>
            <a:spLocks noGrp="1"/>
          </p:cNvSpPr>
          <p:nvPr>
            <p:ph type="ctrTitle"/>
          </p:nvPr>
        </p:nvSpPr>
        <p:spPr/>
        <p:txBody>
          <a:bodyPr/>
          <a:lstStyle/>
          <a:p>
            <a:r>
              <a:rPr lang="en-US" dirty="0" err="1"/>
              <a:t>Deepgram</a:t>
            </a:r>
            <a:endParaRPr lang="en-US" dirty="0"/>
          </a:p>
        </p:txBody>
      </p:sp>
      <p:sp>
        <p:nvSpPr>
          <p:cNvPr id="3" name="Subtitle 2">
            <a:extLst>
              <a:ext uri="{FF2B5EF4-FFF2-40B4-BE49-F238E27FC236}">
                <a16:creationId xmlns:a16="http://schemas.microsoft.com/office/drawing/2014/main" id="{C4B56930-C3FC-EA18-979F-6940E4E5104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75321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8BFC2-FEB8-5501-351F-1085ACC67BB2}"/>
              </a:ext>
            </a:extLst>
          </p:cNvPr>
          <p:cNvSpPr>
            <a:spLocks noGrp="1"/>
          </p:cNvSpPr>
          <p:nvPr>
            <p:ph type="title"/>
          </p:nvPr>
        </p:nvSpPr>
        <p:spPr/>
        <p:txBody>
          <a:bodyPr/>
          <a:lstStyle/>
          <a:p>
            <a:r>
              <a:rPr lang="en-US" dirty="0"/>
              <a:t>Voice Feature mode</a:t>
            </a:r>
          </a:p>
        </p:txBody>
      </p:sp>
      <p:pic>
        <p:nvPicPr>
          <p:cNvPr id="3" name="Picture 2">
            <a:extLst>
              <a:ext uri="{FF2B5EF4-FFF2-40B4-BE49-F238E27FC236}">
                <a16:creationId xmlns:a16="http://schemas.microsoft.com/office/drawing/2014/main" id="{E386D13E-928A-F5E2-8CEA-044D08C66731}"/>
              </a:ext>
            </a:extLst>
          </p:cNvPr>
          <p:cNvPicPr>
            <a:picLocks noChangeAspect="1"/>
          </p:cNvPicPr>
          <p:nvPr/>
        </p:nvPicPr>
        <p:blipFill>
          <a:blip r:embed="rId2"/>
          <a:stretch>
            <a:fillRect/>
          </a:stretch>
        </p:blipFill>
        <p:spPr>
          <a:xfrm>
            <a:off x="397958" y="2123170"/>
            <a:ext cx="11143802" cy="2388773"/>
          </a:xfrm>
          <a:prstGeom prst="rect">
            <a:avLst/>
          </a:prstGeom>
        </p:spPr>
      </p:pic>
    </p:spTree>
    <p:extLst>
      <p:ext uri="{BB962C8B-B14F-4D97-AF65-F5344CB8AC3E}">
        <p14:creationId xmlns:p14="http://schemas.microsoft.com/office/powerpoint/2010/main" val="1576282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6FBDF-BB6E-E784-C9BA-8310AC3F0D21}"/>
              </a:ext>
            </a:extLst>
          </p:cNvPr>
          <p:cNvSpPr>
            <a:spLocks noGrp="1"/>
          </p:cNvSpPr>
          <p:nvPr>
            <p:ph type="title"/>
          </p:nvPr>
        </p:nvSpPr>
        <p:spPr/>
        <p:txBody>
          <a:bodyPr/>
          <a:lstStyle/>
          <a:p>
            <a:r>
              <a:rPr lang="en-US" dirty="0"/>
              <a:t>TTS: </a:t>
            </a:r>
            <a:r>
              <a:rPr lang="en-US" dirty="0" err="1"/>
              <a:t>deepgram</a:t>
            </a:r>
            <a:r>
              <a:rPr lang="en-US" dirty="0"/>
              <a:t> streaming</a:t>
            </a:r>
          </a:p>
        </p:txBody>
      </p:sp>
      <p:pic>
        <p:nvPicPr>
          <p:cNvPr id="3" name="Picture 2">
            <a:extLst>
              <a:ext uri="{FF2B5EF4-FFF2-40B4-BE49-F238E27FC236}">
                <a16:creationId xmlns:a16="http://schemas.microsoft.com/office/drawing/2014/main" id="{EC16E759-0AE0-ADC1-90D9-E58A71D0527C}"/>
              </a:ext>
            </a:extLst>
          </p:cNvPr>
          <p:cNvPicPr>
            <a:picLocks noChangeAspect="1"/>
          </p:cNvPicPr>
          <p:nvPr/>
        </p:nvPicPr>
        <p:blipFill>
          <a:blip r:embed="rId2"/>
          <a:stretch>
            <a:fillRect/>
          </a:stretch>
        </p:blipFill>
        <p:spPr>
          <a:xfrm>
            <a:off x="3581400" y="2032874"/>
            <a:ext cx="7772400" cy="4460001"/>
          </a:xfrm>
          <a:prstGeom prst="rect">
            <a:avLst/>
          </a:prstGeom>
        </p:spPr>
      </p:pic>
    </p:spTree>
    <p:extLst>
      <p:ext uri="{BB962C8B-B14F-4D97-AF65-F5344CB8AC3E}">
        <p14:creationId xmlns:p14="http://schemas.microsoft.com/office/powerpoint/2010/main" val="490965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0EB08-FCCD-6F04-F1E2-6A5C1E599D4F}"/>
              </a:ext>
            </a:extLst>
          </p:cNvPr>
          <p:cNvSpPr>
            <a:spLocks noGrp="1"/>
          </p:cNvSpPr>
          <p:nvPr>
            <p:ph type="title"/>
          </p:nvPr>
        </p:nvSpPr>
        <p:spPr/>
        <p:txBody>
          <a:bodyPr/>
          <a:lstStyle/>
          <a:p>
            <a:r>
              <a:rPr lang="en-US" dirty="0"/>
              <a:t>Considerations</a:t>
            </a:r>
          </a:p>
        </p:txBody>
      </p:sp>
      <p:sp>
        <p:nvSpPr>
          <p:cNvPr id="3" name="Content Placeholder 2">
            <a:extLst>
              <a:ext uri="{FF2B5EF4-FFF2-40B4-BE49-F238E27FC236}">
                <a16:creationId xmlns:a16="http://schemas.microsoft.com/office/drawing/2014/main" id="{D4DB8580-3A4F-B2A3-2C55-902EF5515469}"/>
              </a:ext>
            </a:extLst>
          </p:cNvPr>
          <p:cNvSpPr>
            <a:spLocks noGrp="1"/>
          </p:cNvSpPr>
          <p:nvPr>
            <p:ph idx="1"/>
          </p:nvPr>
        </p:nvSpPr>
        <p:spPr/>
        <p:txBody>
          <a:bodyPr/>
          <a:lstStyle/>
          <a:p>
            <a:r>
              <a:rPr lang="en-US" dirty="0"/>
              <a:t>Filler words to disguise latency</a:t>
            </a:r>
          </a:p>
          <a:p>
            <a:r>
              <a:rPr lang="en-US" dirty="0"/>
              <a:t>Interruptions</a:t>
            </a:r>
          </a:p>
          <a:p>
            <a:pPr lvl="1"/>
            <a:r>
              <a:rPr lang="en-US" dirty="0"/>
              <a:t>More difficult to handle</a:t>
            </a:r>
          </a:p>
          <a:p>
            <a:pPr lvl="1"/>
            <a:r>
              <a:rPr lang="en-US" dirty="0"/>
              <a:t>Software engineering improvement (interrupting / resuming an audio stream) rather than an AI improvement</a:t>
            </a:r>
          </a:p>
          <a:p>
            <a:r>
              <a:rPr lang="en-US" dirty="0"/>
              <a:t>Start the response before the user finishes:</a:t>
            </a:r>
          </a:p>
          <a:p>
            <a:pPr lvl="1"/>
            <a:r>
              <a:rPr lang="en-US" dirty="0"/>
              <a:t>Human starts forming their answer before the other person is done talking</a:t>
            </a:r>
          </a:p>
          <a:p>
            <a:pPr marL="1371600" lvl="2" indent="-457200">
              <a:buFont typeface="+mj-lt"/>
              <a:buAutoNum type="arabicPeriod"/>
            </a:pPr>
            <a:r>
              <a:rPr lang="en-US" dirty="0"/>
              <a:t>Stream the speech to the LLM</a:t>
            </a:r>
          </a:p>
          <a:p>
            <a:pPr marL="1371600" lvl="2" indent="-457200">
              <a:buFont typeface="+mj-lt"/>
              <a:buAutoNum type="arabicPeriod"/>
            </a:pPr>
            <a:r>
              <a:rPr lang="en-US" dirty="0"/>
              <a:t>Have the LLM predict the rest of the user speech</a:t>
            </a:r>
          </a:p>
          <a:p>
            <a:pPr marL="1371600" lvl="2" indent="-457200">
              <a:buFont typeface="+mj-lt"/>
              <a:buAutoNum type="arabicPeriod"/>
            </a:pPr>
            <a:r>
              <a:rPr lang="en-US" dirty="0"/>
              <a:t>Form response based on expected user speech</a:t>
            </a:r>
          </a:p>
          <a:p>
            <a:endParaRPr lang="en-US" dirty="0"/>
          </a:p>
        </p:txBody>
      </p:sp>
    </p:spTree>
    <p:extLst>
      <p:ext uri="{BB962C8B-B14F-4D97-AF65-F5344CB8AC3E}">
        <p14:creationId xmlns:p14="http://schemas.microsoft.com/office/powerpoint/2010/main" val="1281113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CFD5-91B9-16BC-A032-AB5AB0198565}"/>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CD1D48D4-6547-7A98-E793-E1650A243648}"/>
              </a:ext>
            </a:extLst>
          </p:cNvPr>
          <p:cNvSpPr>
            <a:spLocks noGrp="1"/>
          </p:cNvSpPr>
          <p:nvPr>
            <p:ph idx="1"/>
          </p:nvPr>
        </p:nvSpPr>
        <p:spPr/>
        <p:txBody>
          <a:bodyPr/>
          <a:lstStyle/>
          <a:p>
            <a:r>
              <a:rPr lang="en-US" dirty="0"/>
              <a:t>Artificial or Robotic-Sounding Speech</a:t>
            </a:r>
          </a:p>
          <a:p>
            <a:r>
              <a:rPr lang="en-US" dirty="0"/>
              <a:t>Inaccurate Pronunciation </a:t>
            </a:r>
          </a:p>
          <a:p>
            <a:r>
              <a:rPr lang="en-US" dirty="0"/>
              <a:t>Lack of Emotion or Expression</a:t>
            </a:r>
          </a:p>
          <a:p>
            <a:r>
              <a:rPr lang="en-US" dirty="0"/>
              <a:t>Limited Language Support</a:t>
            </a:r>
          </a:p>
          <a:p>
            <a:r>
              <a:rPr lang="en-US" dirty="0"/>
              <a:t>Technical Limitations</a:t>
            </a:r>
          </a:p>
          <a:p>
            <a:r>
              <a:rPr lang="en-US" dirty="0"/>
              <a:t>Unnatural Pausing or Pacing</a:t>
            </a:r>
          </a:p>
          <a:p>
            <a:r>
              <a:rPr lang="en-US" dirty="0"/>
              <a:t>Background Noise or Statics</a:t>
            </a:r>
          </a:p>
        </p:txBody>
      </p:sp>
    </p:spTree>
    <p:extLst>
      <p:ext uri="{BB962C8B-B14F-4D97-AF65-F5344CB8AC3E}">
        <p14:creationId xmlns:p14="http://schemas.microsoft.com/office/powerpoint/2010/main" val="3458682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D431E-BEEB-57EF-1800-E4EFF36C072C}"/>
              </a:ext>
            </a:extLst>
          </p:cNvPr>
          <p:cNvSpPr>
            <a:spLocks noGrp="1"/>
          </p:cNvSpPr>
          <p:nvPr>
            <p:ph type="title"/>
          </p:nvPr>
        </p:nvSpPr>
        <p:spPr/>
        <p:txBody>
          <a:bodyPr/>
          <a:lstStyle/>
          <a:p>
            <a:r>
              <a:rPr lang="en-US" dirty="0"/>
              <a:t>Building the best experiences</a:t>
            </a:r>
          </a:p>
        </p:txBody>
      </p:sp>
      <p:sp>
        <p:nvSpPr>
          <p:cNvPr id="4" name="Content Placeholder 3">
            <a:extLst>
              <a:ext uri="{FF2B5EF4-FFF2-40B4-BE49-F238E27FC236}">
                <a16:creationId xmlns:a16="http://schemas.microsoft.com/office/drawing/2014/main" id="{63CC9857-7442-8054-680B-10E2384C65CE}"/>
              </a:ext>
            </a:extLst>
          </p:cNvPr>
          <p:cNvSpPr>
            <a:spLocks noGrp="1"/>
          </p:cNvSpPr>
          <p:nvPr>
            <p:ph idx="1"/>
          </p:nvPr>
        </p:nvSpPr>
        <p:spPr/>
        <p:txBody>
          <a:bodyPr>
            <a:normAutofit fontScale="92500" lnSpcReduction="20000"/>
          </a:bodyPr>
          <a:lstStyle/>
          <a:p>
            <a:r>
              <a:rPr lang="en-US" dirty="0"/>
              <a:t>HD Voice Technology</a:t>
            </a:r>
          </a:p>
          <a:p>
            <a:r>
              <a:rPr lang="en-US" dirty="0"/>
              <a:t>Audio codecs</a:t>
            </a:r>
          </a:p>
          <a:p>
            <a:r>
              <a:rPr lang="en-US" dirty="0"/>
              <a:t>Microphone and Speaker quality</a:t>
            </a:r>
          </a:p>
          <a:p>
            <a:r>
              <a:rPr lang="en-US" dirty="0"/>
              <a:t>Noise cancellation</a:t>
            </a:r>
          </a:p>
          <a:p>
            <a:r>
              <a:rPr lang="en-US" dirty="0"/>
              <a:t>Acoustic Modelling</a:t>
            </a:r>
          </a:p>
          <a:p>
            <a:r>
              <a:rPr lang="en-US" dirty="0"/>
              <a:t>NLP</a:t>
            </a:r>
          </a:p>
          <a:p>
            <a:r>
              <a:rPr lang="en-US" dirty="0"/>
              <a:t>Real Time audio processing</a:t>
            </a:r>
          </a:p>
          <a:p>
            <a:r>
              <a:rPr lang="en-US" dirty="0"/>
              <a:t>Voice biometrics</a:t>
            </a:r>
          </a:p>
          <a:p>
            <a:r>
              <a:rPr lang="en-US" dirty="0"/>
              <a:t>End to End encryption</a:t>
            </a:r>
          </a:p>
          <a:p>
            <a:r>
              <a:rPr lang="en-US" dirty="0"/>
              <a:t>Different languages (Spanish)</a:t>
            </a:r>
          </a:p>
        </p:txBody>
      </p:sp>
    </p:spTree>
    <p:extLst>
      <p:ext uri="{BB962C8B-B14F-4D97-AF65-F5344CB8AC3E}">
        <p14:creationId xmlns:p14="http://schemas.microsoft.com/office/powerpoint/2010/main" val="1208079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D9578E0-07AF-5B36-B285-E0A25BB03013}"/>
              </a:ext>
            </a:extLst>
          </p:cNvPr>
          <p:cNvSpPr>
            <a:spLocks noGrp="1"/>
          </p:cNvSpPr>
          <p:nvPr>
            <p:ph type="title"/>
          </p:nvPr>
        </p:nvSpPr>
        <p:spPr/>
        <p:txBody>
          <a:bodyPr/>
          <a:lstStyle/>
          <a:p>
            <a:r>
              <a:rPr lang="en-US" dirty="0"/>
              <a:t>Current mode</a:t>
            </a:r>
          </a:p>
        </p:txBody>
      </p:sp>
      <p:pic>
        <p:nvPicPr>
          <p:cNvPr id="13" name="Picture 12" descr="A computer and calculator with arrows&#10;&#10;Description automatically generated">
            <a:extLst>
              <a:ext uri="{FF2B5EF4-FFF2-40B4-BE49-F238E27FC236}">
                <a16:creationId xmlns:a16="http://schemas.microsoft.com/office/drawing/2014/main" id="{8D5B1624-82C6-6514-8A65-C011EF63A15C}"/>
              </a:ext>
            </a:extLst>
          </p:cNvPr>
          <p:cNvPicPr>
            <a:picLocks noChangeAspect="1"/>
          </p:cNvPicPr>
          <p:nvPr/>
        </p:nvPicPr>
        <p:blipFill>
          <a:blip r:embed="rId2"/>
          <a:stretch>
            <a:fillRect/>
          </a:stretch>
        </p:blipFill>
        <p:spPr>
          <a:xfrm>
            <a:off x="838199" y="1481460"/>
            <a:ext cx="11184925" cy="4511567"/>
          </a:xfrm>
          <a:prstGeom prst="rect">
            <a:avLst/>
          </a:prstGeom>
        </p:spPr>
      </p:pic>
    </p:spTree>
    <p:extLst>
      <p:ext uri="{BB962C8B-B14F-4D97-AF65-F5344CB8AC3E}">
        <p14:creationId xmlns:p14="http://schemas.microsoft.com/office/powerpoint/2010/main" val="80550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F57A5-CF3D-BFDF-C10E-C4AF75157925}"/>
              </a:ext>
            </a:extLst>
          </p:cNvPr>
          <p:cNvSpPr>
            <a:spLocks noGrp="1"/>
          </p:cNvSpPr>
          <p:nvPr>
            <p:ph type="title"/>
          </p:nvPr>
        </p:nvSpPr>
        <p:spPr/>
        <p:txBody>
          <a:bodyPr/>
          <a:lstStyle/>
          <a:p>
            <a:r>
              <a:rPr lang="en-US" dirty="0"/>
              <a:t>Introducing voice</a:t>
            </a:r>
          </a:p>
        </p:txBody>
      </p:sp>
      <p:pic>
        <p:nvPicPr>
          <p:cNvPr id="5" name="Picture 4">
            <a:extLst>
              <a:ext uri="{FF2B5EF4-FFF2-40B4-BE49-F238E27FC236}">
                <a16:creationId xmlns:a16="http://schemas.microsoft.com/office/drawing/2014/main" id="{5714485C-0630-CBDF-4597-73491C11D73B}"/>
              </a:ext>
            </a:extLst>
          </p:cNvPr>
          <p:cNvPicPr>
            <a:picLocks noChangeAspect="1"/>
          </p:cNvPicPr>
          <p:nvPr/>
        </p:nvPicPr>
        <p:blipFill>
          <a:blip r:embed="rId2"/>
          <a:stretch>
            <a:fillRect/>
          </a:stretch>
        </p:blipFill>
        <p:spPr>
          <a:xfrm>
            <a:off x="2209800" y="2190179"/>
            <a:ext cx="7772400" cy="2477642"/>
          </a:xfrm>
          <a:prstGeom prst="rect">
            <a:avLst/>
          </a:prstGeom>
        </p:spPr>
      </p:pic>
    </p:spTree>
    <p:extLst>
      <p:ext uri="{BB962C8B-B14F-4D97-AF65-F5344CB8AC3E}">
        <p14:creationId xmlns:p14="http://schemas.microsoft.com/office/powerpoint/2010/main" val="1945686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039F-93DE-6340-D4DB-BFC9FFC556B3}"/>
              </a:ext>
            </a:extLst>
          </p:cNvPr>
          <p:cNvSpPr>
            <a:spLocks noGrp="1"/>
          </p:cNvSpPr>
          <p:nvPr>
            <p:ph type="title"/>
          </p:nvPr>
        </p:nvSpPr>
        <p:spPr/>
        <p:txBody>
          <a:bodyPr/>
          <a:lstStyle/>
          <a:p>
            <a:r>
              <a:rPr lang="en-US" dirty="0"/>
              <a:t>Solutions</a:t>
            </a:r>
          </a:p>
        </p:txBody>
      </p:sp>
      <p:sp>
        <p:nvSpPr>
          <p:cNvPr id="3" name="Content Placeholder 2">
            <a:extLst>
              <a:ext uri="{FF2B5EF4-FFF2-40B4-BE49-F238E27FC236}">
                <a16:creationId xmlns:a16="http://schemas.microsoft.com/office/drawing/2014/main" id="{F46B2323-F429-1ED9-08EC-1A9C56E0AAA2}"/>
              </a:ext>
            </a:extLst>
          </p:cNvPr>
          <p:cNvSpPr>
            <a:spLocks noGrp="1"/>
          </p:cNvSpPr>
          <p:nvPr>
            <p:ph idx="1"/>
          </p:nvPr>
        </p:nvSpPr>
        <p:spPr/>
        <p:txBody>
          <a:bodyPr/>
          <a:lstStyle/>
          <a:p>
            <a:r>
              <a:rPr lang="en-US" dirty="0" err="1">
                <a:hlinkClick r:id="rId2"/>
              </a:rPr>
              <a:t>Deepgram</a:t>
            </a:r>
            <a:endParaRPr lang="en-US" dirty="0"/>
          </a:p>
          <a:p>
            <a:r>
              <a:rPr lang="en-US" dirty="0">
                <a:hlinkClick r:id="rId3"/>
              </a:rPr>
              <a:t>Assembly AI</a:t>
            </a:r>
            <a:endParaRPr lang="en-US" dirty="0"/>
          </a:p>
          <a:p>
            <a:r>
              <a:rPr lang="en-US" dirty="0" err="1">
                <a:hlinkClick r:id="rId4"/>
              </a:rPr>
              <a:t>Murf.ai</a:t>
            </a:r>
            <a:endParaRPr lang="en-US" dirty="0"/>
          </a:p>
          <a:p>
            <a:r>
              <a:rPr lang="en-US" dirty="0">
                <a:hlinkClick r:id="rId5"/>
              </a:rPr>
              <a:t>Google Cloud AI Speech to Text service</a:t>
            </a:r>
            <a:endParaRPr lang="en-US" dirty="0"/>
          </a:p>
          <a:p>
            <a:r>
              <a:rPr lang="en-US" dirty="0" err="1"/>
              <a:t>Krisp</a:t>
            </a:r>
            <a:r>
              <a:rPr lang="en-US" dirty="0"/>
              <a:t>: </a:t>
            </a:r>
            <a:r>
              <a:rPr lang="en-US" dirty="0">
                <a:hlinkClick r:id="rId6"/>
              </a:rPr>
              <a:t>https://krisp.ai/</a:t>
            </a:r>
            <a:endParaRPr lang="en-US" dirty="0"/>
          </a:p>
          <a:p>
            <a:r>
              <a:rPr lang="en-US" dirty="0">
                <a:hlinkClick r:id="rId7"/>
              </a:rPr>
              <a:t>AWS transcribe</a:t>
            </a:r>
            <a:endParaRPr lang="en-US" dirty="0"/>
          </a:p>
          <a:p>
            <a:r>
              <a:rPr lang="en-US" dirty="0">
                <a:hlinkClick r:id="rId8"/>
              </a:rPr>
              <a:t>Microsoft Bing Speech API</a:t>
            </a:r>
            <a:endParaRPr lang="en-US" dirty="0"/>
          </a:p>
          <a:p>
            <a:r>
              <a:rPr lang="en-US" dirty="0" err="1"/>
              <a:t>openAI</a:t>
            </a:r>
            <a:r>
              <a:rPr lang="en-US" dirty="0"/>
              <a:t> Whisper</a:t>
            </a:r>
          </a:p>
        </p:txBody>
      </p:sp>
    </p:spTree>
    <p:extLst>
      <p:ext uri="{BB962C8B-B14F-4D97-AF65-F5344CB8AC3E}">
        <p14:creationId xmlns:p14="http://schemas.microsoft.com/office/powerpoint/2010/main" val="186485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5305-1294-C997-D720-356940DBC3CF}"/>
              </a:ext>
            </a:extLst>
          </p:cNvPr>
          <p:cNvSpPr>
            <a:spLocks noGrp="1"/>
          </p:cNvSpPr>
          <p:nvPr>
            <p:ph type="title"/>
          </p:nvPr>
        </p:nvSpPr>
        <p:spPr/>
        <p:txBody>
          <a:bodyPr/>
          <a:lstStyle/>
          <a:p>
            <a:r>
              <a:rPr lang="en-US" dirty="0" err="1"/>
              <a:t>openAI</a:t>
            </a:r>
            <a:r>
              <a:rPr lang="en-US" dirty="0"/>
              <a:t> vs. </a:t>
            </a:r>
            <a:r>
              <a:rPr lang="en-US" dirty="0" err="1"/>
              <a:t>Deepgram</a:t>
            </a:r>
            <a:endParaRPr lang="en-US" dirty="0"/>
          </a:p>
        </p:txBody>
      </p:sp>
      <p:graphicFrame>
        <p:nvGraphicFramePr>
          <p:cNvPr id="4" name="Table 4">
            <a:extLst>
              <a:ext uri="{FF2B5EF4-FFF2-40B4-BE49-F238E27FC236}">
                <a16:creationId xmlns:a16="http://schemas.microsoft.com/office/drawing/2014/main" id="{E955BFB0-8BC4-E103-6357-2E2BA6A9A5D1}"/>
              </a:ext>
            </a:extLst>
          </p:cNvPr>
          <p:cNvGraphicFramePr>
            <a:graphicFrameLocks noGrp="1"/>
          </p:cNvGraphicFramePr>
          <p:nvPr>
            <p:ph idx="1"/>
            <p:extLst>
              <p:ext uri="{D42A27DB-BD31-4B8C-83A1-F6EECF244321}">
                <p14:modId xmlns:p14="http://schemas.microsoft.com/office/powerpoint/2010/main" val="3472130756"/>
              </p:ext>
            </p:extLst>
          </p:nvPr>
        </p:nvGraphicFramePr>
        <p:xfrm>
          <a:off x="7546694" y="1400536"/>
          <a:ext cx="4097437" cy="1483360"/>
        </p:xfrm>
        <a:graphic>
          <a:graphicData uri="http://schemas.openxmlformats.org/drawingml/2006/table">
            <a:tbl>
              <a:tblPr firstRow="1" bandRow="1">
                <a:tableStyleId>{5C22544A-7EE6-4342-B048-85BDC9FD1C3A}</a:tableStyleId>
              </a:tblPr>
              <a:tblGrid>
                <a:gridCol w="1632814">
                  <a:extLst>
                    <a:ext uri="{9D8B030D-6E8A-4147-A177-3AD203B41FA5}">
                      <a16:colId xmlns:a16="http://schemas.microsoft.com/office/drawing/2014/main" val="180098124"/>
                    </a:ext>
                  </a:extLst>
                </a:gridCol>
                <a:gridCol w="2464623">
                  <a:extLst>
                    <a:ext uri="{9D8B030D-6E8A-4147-A177-3AD203B41FA5}">
                      <a16:colId xmlns:a16="http://schemas.microsoft.com/office/drawing/2014/main" val="555788593"/>
                    </a:ext>
                  </a:extLst>
                </a:gridCol>
              </a:tblGrid>
              <a:tr h="370840">
                <a:tc>
                  <a:txBody>
                    <a:bodyPr/>
                    <a:lstStyle/>
                    <a:p>
                      <a:r>
                        <a:rPr lang="en-US" dirty="0"/>
                        <a:t>Model</a:t>
                      </a:r>
                    </a:p>
                  </a:txBody>
                  <a:tcPr/>
                </a:tc>
                <a:tc>
                  <a:txBody>
                    <a:bodyPr/>
                    <a:lstStyle/>
                    <a:p>
                      <a:r>
                        <a:rPr lang="en-US" dirty="0"/>
                        <a:t>Usage</a:t>
                      </a:r>
                    </a:p>
                  </a:txBody>
                  <a:tcPr/>
                </a:tc>
                <a:extLst>
                  <a:ext uri="{0D108BD9-81ED-4DB2-BD59-A6C34878D82A}">
                    <a16:rowId xmlns:a16="http://schemas.microsoft.com/office/drawing/2014/main" val="1014376109"/>
                  </a:ext>
                </a:extLst>
              </a:tr>
              <a:tr h="370840">
                <a:tc>
                  <a:txBody>
                    <a:bodyPr/>
                    <a:lstStyle/>
                    <a:p>
                      <a:r>
                        <a:rPr lang="en-US" dirty="0"/>
                        <a:t>Whisper</a:t>
                      </a:r>
                    </a:p>
                  </a:txBody>
                  <a:tcPr/>
                </a:tc>
                <a:tc>
                  <a:txBody>
                    <a:bodyPr/>
                    <a:lstStyle/>
                    <a:p>
                      <a:r>
                        <a:rPr lang="en-US" sz="1800" b="0" i="0" u="none" strike="noStrike" kern="1200" dirty="0">
                          <a:solidFill>
                            <a:schemeClr val="dk1"/>
                          </a:solidFill>
                          <a:effectLst/>
                          <a:latin typeface="+mn-lt"/>
                          <a:ea typeface="+mn-ea"/>
                          <a:cs typeface="+mn-cs"/>
                        </a:rPr>
                        <a:t>$0.006 / minute</a:t>
                      </a:r>
                      <a:endParaRPr lang="en-US" dirty="0"/>
                    </a:p>
                  </a:txBody>
                  <a:tcPr/>
                </a:tc>
                <a:extLst>
                  <a:ext uri="{0D108BD9-81ED-4DB2-BD59-A6C34878D82A}">
                    <a16:rowId xmlns:a16="http://schemas.microsoft.com/office/drawing/2014/main" val="3708532450"/>
                  </a:ext>
                </a:extLst>
              </a:tr>
              <a:tr h="370840">
                <a:tc>
                  <a:txBody>
                    <a:bodyPr/>
                    <a:lstStyle/>
                    <a:p>
                      <a:r>
                        <a:rPr lang="en-US" dirty="0"/>
                        <a:t>TTS</a:t>
                      </a:r>
                    </a:p>
                  </a:txBody>
                  <a:tcPr/>
                </a:tc>
                <a:tc>
                  <a:txBody>
                    <a:bodyPr/>
                    <a:lstStyle/>
                    <a:p>
                      <a:r>
                        <a:rPr lang="en-US" sz="1800" b="0" i="0" u="none" strike="noStrike" kern="1200" dirty="0">
                          <a:solidFill>
                            <a:schemeClr val="dk1"/>
                          </a:solidFill>
                          <a:effectLst/>
                          <a:latin typeface="+mn-lt"/>
                          <a:ea typeface="+mn-ea"/>
                          <a:cs typeface="+mn-cs"/>
                        </a:rPr>
                        <a:t>$15.000 / 1M characters</a:t>
                      </a:r>
                      <a:endParaRPr lang="en-US" dirty="0"/>
                    </a:p>
                  </a:txBody>
                  <a:tcPr/>
                </a:tc>
                <a:extLst>
                  <a:ext uri="{0D108BD9-81ED-4DB2-BD59-A6C34878D82A}">
                    <a16:rowId xmlns:a16="http://schemas.microsoft.com/office/drawing/2014/main" val="2974650105"/>
                  </a:ext>
                </a:extLst>
              </a:tr>
              <a:tr h="370840">
                <a:tc>
                  <a:txBody>
                    <a:bodyPr/>
                    <a:lstStyle/>
                    <a:p>
                      <a:r>
                        <a:rPr lang="en-US" dirty="0"/>
                        <a:t>TTS HD</a:t>
                      </a:r>
                    </a:p>
                  </a:txBody>
                  <a:tcPr/>
                </a:tc>
                <a:tc>
                  <a:txBody>
                    <a:bodyPr/>
                    <a:lstStyle/>
                    <a:p>
                      <a:r>
                        <a:rPr lang="en-US" sz="1800" b="0" i="0" u="none" strike="noStrike" kern="1200" dirty="0">
                          <a:solidFill>
                            <a:schemeClr val="dk1"/>
                          </a:solidFill>
                          <a:effectLst/>
                          <a:latin typeface="+mn-lt"/>
                          <a:ea typeface="+mn-ea"/>
                          <a:cs typeface="+mn-cs"/>
                        </a:rPr>
                        <a:t>$30.000 / 1M characters</a:t>
                      </a:r>
                      <a:endParaRPr lang="en-US" dirty="0"/>
                    </a:p>
                  </a:txBody>
                  <a:tcPr/>
                </a:tc>
                <a:extLst>
                  <a:ext uri="{0D108BD9-81ED-4DB2-BD59-A6C34878D82A}">
                    <a16:rowId xmlns:a16="http://schemas.microsoft.com/office/drawing/2014/main" val="1477161657"/>
                  </a:ext>
                </a:extLst>
              </a:tr>
            </a:tbl>
          </a:graphicData>
        </a:graphic>
      </p:graphicFrame>
      <p:pic>
        <p:nvPicPr>
          <p:cNvPr id="5" name="Picture 4">
            <a:extLst>
              <a:ext uri="{FF2B5EF4-FFF2-40B4-BE49-F238E27FC236}">
                <a16:creationId xmlns:a16="http://schemas.microsoft.com/office/drawing/2014/main" id="{292B2A47-D4F3-980D-CCEF-B40EC19F9866}"/>
              </a:ext>
            </a:extLst>
          </p:cNvPr>
          <p:cNvPicPr>
            <a:picLocks noChangeAspect="1"/>
          </p:cNvPicPr>
          <p:nvPr/>
        </p:nvPicPr>
        <p:blipFill>
          <a:blip r:embed="rId2"/>
          <a:stretch>
            <a:fillRect/>
          </a:stretch>
        </p:blipFill>
        <p:spPr>
          <a:xfrm>
            <a:off x="433626" y="1400536"/>
            <a:ext cx="6615355" cy="5358648"/>
          </a:xfrm>
          <a:prstGeom prst="rect">
            <a:avLst/>
          </a:prstGeom>
        </p:spPr>
      </p:pic>
      <p:sp>
        <p:nvSpPr>
          <p:cNvPr id="6" name="TextBox 5">
            <a:extLst>
              <a:ext uri="{FF2B5EF4-FFF2-40B4-BE49-F238E27FC236}">
                <a16:creationId xmlns:a16="http://schemas.microsoft.com/office/drawing/2014/main" id="{4B2C40FF-C587-7B97-ECE7-9FCC4753C7B5}"/>
              </a:ext>
            </a:extLst>
          </p:cNvPr>
          <p:cNvSpPr txBox="1"/>
          <p:nvPr/>
        </p:nvSpPr>
        <p:spPr>
          <a:xfrm>
            <a:off x="7453556" y="3429000"/>
            <a:ext cx="4190576" cy="2862322"/>
          </a:xfrm>
          <a:prstGeom prst="rect">
            <a:avLst/>
          </a:prstGeom>
          <a:noFill/>
        </p:spPr>
        <p:txBody>
          <a:bodyPr wrap="square" rtlCol="0">
            <a:spAutoFit/>
          </a:bodyPr>
          <a:lstStyle/>
          <a:p>
            <a:pPr marL="285750" indent="-285750">
              <a:buFont typeface="Arial" panose="020B0604020202020204" pitchFamily="34" charset="0"/>
              <a:buChar char="•"/>
            </a:pPr>
            <a:r>
              <a:rPr lang="en-US" dirty="0" err="1"/>
              <a:t>openAI</a:t>
            </a:r>
            <a:r>
              <a:rPr lang="en-US" dirty="0"/>
              <a:t> could be a good option for a one stop shop, for transcription (Sound to Text) and audio output (Text to Speech), in both </a:t>
            </a:r>
            <a:r>
              <a:rPr lang="en-US" dirty="0" err="1"/>
              <a:t>english</a:t>
            </a:r>
            <a:r>
              <a:rPr lang="en-US" dirty="0"/>
              <a:t> and Spanish</a:t>
            </a:r>
          </a:p>
          <a:p>
            <a:pPr marL="285750" indent="-285750">
              <a:buFont typeface="Arial" panose="020B0604020202020204" pitchFamily="34" charset="0"/>
              <a:buChar char="•"/>
            </a:pPr>
            <a:r>
              <a:rPr lang="en-US" dirty="0"/>
              <a:t>Already using </a:t>
            </a:r>
            <a:r>
              <a:rPr lang="en-US" dirty="0" err="1"/>
              <a:t>openAI</a:t>
            </a:r>
            <a:r>
              <a:rPr lang="en-US" dirty="0"/>
              <a:t> services</a:t>
            </a:r>
          </a:p>
          <a:p>
            <a:pPr marL="285750" indent="-285750">
              <a:buFont typeface="Arial" panose="020B0604020202020204" pitchFamily="34" charset="0"/>
              <a:buChar char="•"/>
            </a:pPr>
            <a:r>
              <a:rPr lang="en-US" dirty="0"/>
              <a:t>6 voices options.</a:t>
            </a:r>
          </a:p>
          <a:p>
            <a:pPr marL="285750" indent="-285750">
              <a:buFont typeface="Arial" panose="020B0604020202020204" pitchFamily="34" charset="0"/>
              <a:buChar char="•"/>
            </a:pPr>
            <a:r>
              <a:rPr lang="en-US" dirty="0"/>
              <a:t>No external API (</a:t>
            </a:r>
            <a:r>
              <a:rPr lang="en-US" dirty="0" err="1"/>
              <a:t>Deepgram</a:t>
            </a:r>
            <a:r>
              <a:rPr lang="en-US" dirty="0"/>
              <a:t>).</a:t>
            </a:r>
          </a:p>
          <a:p>
            <a:pPr marL="285750" indent="-285750">
              <a:buFont typeface="Arial" panose="020B0604020202020204" pitchFamily="34" charset="0"/>
              <a:buChar char="•"/>
            </a:pPr>
            <a:r>
              <a:rPr lang="en-US" dirty="0"/>
              <a:t>Need to check translation accuracy, latency.</a:t>
            </a:r>
          </a:p>
          <a:p>
            <a:pPr marL="285750" indent="-285750">
              <a:buFont typeface="Arial" panose="020B0604020202020204" pitchFamily="34" charset="0"/>
              <a:buChar char="•"/>
            </a:pPr>
            <a:r>
              <a:rPr lang="en-US" dirty="0"/>
              <a:t>Need to check data retention.</a:t>
            </a:r>
          </a:p>
        </p:txBody>
      </p:sp>
    </p:spTree>
    <p:extLst>
      <p:ext uri="{BB962C8B-B14F-4D97-AF65-F5344CB8AC3E}">
        <p14:creationId xmlns:p14="http://schemas.microsoft.com/office/powerpoint/2010/main" val="66115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FA47A-D2B4-A9B3-BE91-DA54D7D64548}"/>
              </a:ext>
            </a:extLst>
          </p:cNvPr>
          <p:cNvSpPr>
            <a:spLocks noGrp="1"/>
          </p:cNvSpPr>
          <p:nvPr>
            <p:ph type="title"/>
          </p:nvPr>
        </p:nvSpPr>
        <p:spPr/>
        <p:txBody>
          <a:bodyPr/>
          <a:lstStyle/>
          <a:p>
            <a:r>
              <a:rPr lang="en-US" dirty="0"/>
              <a:t>Solutions</a:t>
            </a:r>
          </a:p>
        </p:txBody>
      </p:sp>
      <p:sp>
        <p:nvSpPr>
          <p:cNvPr id="3" name="Content Placeholder 2">
            <a:extLst>
              <a:ext uri="{FF2B5EF4-FFF2-40B4-BE49-F238E27FC236}">
                <a16:creationId xmlns:a16="http://schemas.microsoft.com/office/drawing/2014/main" id="{A0427242-5C25-4976-5F64-E222AF1FB1B7}"/>
              </a:ext>
            </a:extLst>
          </p:cNvPr>
          <p:cNvSpPr>
            <a:spLocks noGrp="1"/>
          </p:cNvSpPr>
          <p:nvPr>
            <p:ph idx="1"/>
          </p:nvPr>
        </p:nvSpPr>
        <p:spPr/>
        <p:txBody>
          <a:bodyPr>
            <a:normAutofit fontScale="85000" lnSpcReduction="10000"/>
          </a:bodyPr>
          <a:lstStyle/>
          <a:p>
            <a:r>
              <a:rPr lang="en-US" dirty="0" err="1"/>
              <a:t>OpenAI</a:t>
            </a:r>
            <a:r>
              <a:rPr lang="en-US" dirty="0"/>
              <a:t> + </a:t>
            </a:r>
            <a:r>
              <a:rPr lang="en-US" dirty="0" err="1"/>
              <a:t>Assembly.ai</a:t>
            </a:r>
            <a:r>
              <a:rPr lang="en-US" dirty="0"/>
              <a:t> + </a:t>
            </a:r>
            <a:r>
              <a:rPr lang="en-US" dirty="0" err="1"/>
              <a:t>Elevenlabs</a:t>
            </a:r>
            <a:endParaRPr lang="en-US" dirty="0"/>
          </a:p>
          <a:p>
            <a:pPr lvl="1"/>
            <a:r>
              <a:rPr lang="en-US" dirty="0"/>
              <a:t>3 different </a:t>
            </a:r>
            <a:r>
              <a:rPr lang="en-US" dirty="0" err="1"/>
              <a:t>api’s</a:t>
            </a:r>
            <a:endParaRPr lang="en-US" dirty="0"/>
          </a:p>
          <a:p>
            <a:pPr lvl="1"/>
            <a:r>
              <a:rPr lang="en-US" dirty="0" err="1"/>
              <a:t>Assembly.ai</a:t>
            </a:r>
            <a:r>
              <a:rPr lang="en-US" dirty="0"/>
              <a:t>: </a:t>
            </a:r>
          </a:p>
          <a:p>
            <a:pPr lvl="2"/>
            <a:r>
              <a:rPr lang="en-US" dirty="0"/>
              <a:t>STT, audio intelligence ; 92.5% accuracy ; 30ms latency ; </a:t>
            </a:r>
            <a:r>
              <a:rPr lang="en-US" dirty="0" err="1"/>
              <a:t>diarization</a:t>
            </a:r>
            <a:r>
              <a:rPr lang="en-US" dirty="0"/>
              <a:t> ; international language support</a:t>
            </a:r>
          </a:p>
          <a:p>
            <a:pPr lvl="2"/>
            <a:r>
              <a:rPr lang="en-US" dirty="0">
                <a:hlinkClick r:id="rId2"/>
              </a:rPr>
              <a:t>https://www.assemblyai.com</a:t>
            </a:r>
            <a:endParaRPr lang="en-US" dirty="0"/>
          </a:p>
          <a:p>
            <a:pPr lvl="1"/>
            <a:r>
              <a:rPr lang="en-US" dirty="0"/>
              <a:t>Eleven Labs:</a:t>
            </a:r>
          </a:p>
          <a:p>
            <a:pPr lvl="2"/>
            <a:r>
              <a:rPr lang="en-US" dirty="0"/>
              <a:t>TTS, voice generator, text sound effect(animal), voice cloning</a:t>
            </a:r>
          </a:p>
          <a:p>
            <a:r>
              <a:rPr lang="en-US" dirty="0" err="1"/>
              <a:t>OpenAI</a:t>
            </a:r>
            <a:r>
              <a:rPr lang="en-US" dirty="0"/>
              <a:t> + </a:t>
            </a:r>
            <a:r>
              <a:rPr lang="en-US" dirty="0" err="1"/>
              <a:t>Deepgram</a:t>
            </a:r>
            <a:endParaRPr lang="en-US" dirty="0"/>
          </a:p>
          <a:p>
            <a:pPr lvl="1"/>
            <a:r>
              <a:rPr lang="en-US" dirty="0"/>
              <a:t>2 different </a:t>
            </a:r>
            <a:r>
              <a:rPr lang="en-US" dirty="0" err="1"/>
              <a:t>api’s</a:t>
            </a:r>
            <a:endParaRPr lang="en-US" dirty="0"/>
          </a:p>
          <a:p>
            <a:pPr lvl="1"/>
            <a:r>
              <a:rPr lang="en-US" dirty="0"/>
              <a:t>&lt;300ms latency (including network latency)</a:t>
            </a:r>
          </a:p>
          <a:p>
            <a:pPr lvl="1"/>
            <a:r>
              <a:rPr lang="en-US" dirty="0"/>
              <a:t>Language detection, multilingual switch</a:t>
            </a:r>
          </a:p>
          <a:p>
            <a:pPr lvl="1"/>
            <a:r>
              <a:rPr lang="en-US" dirty="0"/>
              <a:t>Soc2, HIPPA, GDPR, CCPA, PCA </a:t>
            </a:r>
            <a:r>
              <a:rPr lang="en-US" dirty="0" err="1"/>
              <a:t>compliants</a:t>
            </a:r>
            <a:endParaRPr lang="en-US" dirty="0"/>
          </a:p>
          <a:p>
            <a:pPr lvl="1"/>
            <a:r>
              <a:rPr lang="en-US" b="0" i="0" u="none" strike="noStrike" dirty="0">
                <a:effectLst/>
                <a:latin typeface="Inter"/>
              </a:rPr>
              <a:t>Encryption of any sensitive or confidential information (including PHI and PCI data) in transit and at rest</a:t>
            </a:r>
            <a:endParaRPr lang="en-US" dirty="0"/>
          </a:p>
        </p:txBody>
      </p:sp>
    </p:spTree>
    <p:extLst>
      <p:ext uri="{BB962C8B-B14F-4D97-AF65-F5344CB8AC3E}">
        <p14:creationId xmlns:p14="http://schemas.microsoft.com/office/powerpoint/2010/main" val="1211683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C1464-20BD-67C5-597A-B56D71FB94D7}"/>
              </a:ext>
            </a:extLst>
          </p:cNvPr>
          <p:cNvPicPr>
            <a:picLocks noChangeAspect="1"/>
          </p:cNvPicPr>
          <p:nvPr/>
        </p:nvPicPr>
        <p:blipFill>
          <a:blip r:embed="rId2"/>
          <a:stretch>
            <a:fillRect/>
          </a:stretch>
        </p:blipFill>
        <p:spPr>
          <a:xfrm>
            <a:off x="71949" y="4182656"/>
            <a:ext cx="5778050" cy="2419431"/>
          </a:xfrm>
          <a:prstGeom prst="rect">
            <a:avLst/>
          </a:prstGeom>
        </p:spPr>
      </p:pic>
      <p:pic>
        <p:nvPicPr>
          <p:cNvPr id="6" name="Picture 5" descr="A graph of different colored bars&#10;&#10;Description automatically generated">
            <a:extLst>
              <a:ext uri="{FF2B5EF4-FFF2-40B4-BE49-F238E27FC236}">
                <a16:creationId xmlns:a16="http://schemas.microsoft.com/office/drawing/2014/main" id="{8C7F87AD-5776-5DAE-F324-F49B1159391D}"/>
              </a:ext>
            </a:extLst>
          </p:cNvPr>
          <p:cNvPicPr>
            <a:picLocks noChangeAspect="1"/>
          </p:cNvPicPr>
          <p:nvPr/>
        </p:nvPicPr>
        <p:blipFill>
          <a:blip r:embed="rId3"/>
          <a:stretch>
            <a:fillRect/>
          </a:stretch>
        </p:blipFill>
        <p:spPr>
          <a:xfrm>
            <a:off x="5892800" y="414068"/>
            <a:ext cx="6252203" cy="3014931"/>
          </a:xfrm>
          <a:prstGeom prst="rect">
            <a:avLst/>
          </a:prstGeom>
        </p:spPr>
      </p:pic>
      <p:pic>
        <p:nvPicPr>
          <p:cNvPr id="8" name="Picture 7" descr="A graph of different colored bars&#10;&#10;Description automatically generated">
            <a:extLst>
              <a:ext uri="{FF2B5EF4-FFF2-40B4-BE49-F238E27FC236}">
                <a16:creationId xmlns:a16="http://schemas.microsoft.com/office/drawing/2014/main" id="{FD3690D4-76FF-E9FF-730C-99FACC561A81}"/>
              </a:ext>
            </a:extLst>
          </p:cNvPr>
          <p:cNvPicPr>
            <a:picLocks noChangeAspect="1"/>
          </p:cNvPicPr>
          <p:nvPr/>
        </p:nvPicPr>
        <p:blipFill>
          <a:blip r:embed="rId4"/>
          <a:stretch>
            <a:fillRect/>
          </a:stretch>
        </p:blipFill>
        <p:spPr>
          <a:xfrm>
            <a:off x="143899" y="414069"/>
            <a:ext cx="5634151" cy="3014931"/>
          </a:xfrm>
          <a:prstGeom prst="rect">
            <a:avLst/>
          </a:prstGeom>
        </p:spPr>
      </p:pic>
      <p:pic>
        <p:nvPicPr>
          <p:cNvPr id="9" name="Picture 8">
            <a:extLst>
              <a:ext uri="{FF2B5EF4-FFF2-40B4-BE49-F238E27FC236}">
                <a16:creationId xmlns:a16="http://schemas.microsoft.com/office/drawing/2014/main" id="{BB149FC9-C8EC-0712-454A-E6B4FEC0EA13}"/>
              </a:ext>
            </a:extLst>
          </p:cNvPr>
          <p:cNvPicPr>
            <a:picLocks noChangeAspect="1"/>
          </p:cNvPicPr>
          <p:nvPr/>
        </p:nvPicPr>
        <p:blipFill>
          <a:blip r:embed="rId5"/>
          <a:stretch>
            <a:fillRect/>
          </a:stretch>
        </p:blipFill>
        <p:spPr>
          <a:xfrm>
            <a:off x="6492239" y="4182656"/>
            <a:ext cx="5174499" cy="2509372"/>
          </a:xfrm>
          <a:prstGeom prst="rect">
            <a:avLst/>
          </a:prstGeom>
        </p:spPr>
      </p:pic>
      <p:sp>
        <p:nvSpPr>
          <p:cNvPr id="10" name="TextBox 9">
            <a:extLst>
              <a:ext uri="{FF2B5EF4-FFF2-40B4-BE49-F238E27FC236}">
                <a16:creationId xmlns:a16="http://schemas.microsoft.com/office/drawing/2014/main" id="{34174696-42BF-8786-59A7-00DD58A7F8C0}"/>
              </a:ext>
            </a:extLst>
          </p:cNvPr>
          <p:cNvSpPr txBox="1"/>
          <p:nvPr/>
        </p:nvSpPr>
        <p:spPr>
          <a:xfrm>
            <a:off x="2245360" y="101600"/>
            <a:ext cx="1204048" cy="369332"/>
          </a:xfrm>
          <a:prstGeom prst="rect">
            <a:avLst/>
          </a:prstGeom>
          <a:noFill/>
        </p:spPr>
        <p:txBody>
          <a:bodyPr wrap="none" rtlCol="0">
            <a:spAutoFit/>
          </a:bodyPr>
          <a:lstStyle/>
          <a:p>
            <a:r>
              <a:rPr lang="en-US" dirty="0"/>
              <a:t>WER batch</a:t>
            </a:r>
          </a:p>
        </p:txBody>
      </p:sp>
      <p:sp>
        <p:nvSpPr>
          <p:cNvPr id="11" name="TextBox 10">
            <a:extLst>
              <a:ext uri="{FF2B5EF4-FFF2-40B4-BE49-F238E27FC236}">
                <a16:creationId xmlns:a16="http://schemas.microsoft.com/office/drawing/2014/main" id="{FF3FDD85-90F0-2582-8A8A-8828C98E25F2}"/>
              </a:ext>
            </a:extLst>
          </p:cNvPr>
          <p:cNvSpPr txBox="1"/>
          <p:nvPr/>
        </p:nvSpPr>
        <p:spPr>
          <a:xfrm>
            <a:off x="8140570" y="101600"/>
            <a:ext cx="1518557" cy="369332"/>
          </a:xfrm>
          <a:prstGeom prst="rect">
            <a:avLst/>
          </a:prstGeom>
          <a:noFill/>
        </p:spPr>
        <p:txBody>
          <a:bodyPr wrap="none" rtlCol="0">
            <a:spAutoFit/>
          </a:bodyPr>
          <a:lstStyle/>
          <a:p>
            <a:r>
              <a:rPr lang="en-US" dirty="0"/>
              <a:t>WER real time</a:t>
            </a:r>
          </a:p>
        </p:txBody>
      </p:sp>
      <p:sp>
        <p:nvSpPr>
          <p:cNvPr id="12" name="TextBox 11">
            <a:extLst>
              <a:ext uri="{FF2B5EF4-FFF2-40B4-BE49-F238E27FC236}">
                <a16:creationId xmlns:a16="http://schemas.microsoft.com/office/drawing/2014/main" id="{D8F8A551-0B79-6E12-02D6-1B2EBF5179BC}"/>
              </a:ext>
            </a:extLst>
          </p:cNvPr>
          <p:cNvSpPr txBox="1"/>
          <p:nvPr/>
        </p:nvSpPr>
        <p:spPr>
          <a:xfrm>
            <a:off x="2028664" y="3556801"/>
            <a:ext cx="3345083" cy="369332"/>
          </a:xfrm>
          <a:prstGeom prst="rect">
            <a:avLst/>
          </a:prstGeom>
          <a:noFill/>
        </p:spPr>
        <p:txBody>
          <a:bodyPr wrap="none" rtlCol="0">
            <a:spAutoFit/>
          </a:bodyPr>
          <a:lstStyle/>
          <a:p>
            <a:r>
              <a:rPr lang="en-US" dirty="0"/>
              <a:t>Time to transcribe 1h batch audio</a:t>
            </a:r>
          </a:p>
        </p:txBody>
      </p:sp>
      <p:sp>
        <p:nvSpPr>
          <p:cNvPr id="13" name="TextBox 12">
            <a:extLst>
              <a:ext uri="{FF2B5EF4-FFF2-40B4-BE49-F238E27FC236}">
                <a16:creationId xmlns:a16="http://schemas.microsoft.com/office/drawing/2014/main" id="{E9DA6A9B-5DC8-381B-C24C-082779307B46}"/>
              </a:ext>
            </a:extLst>
          </p:cNvPr>
          <p:cNvSpPr txBox="1"/>
          <p:nvPr/>
        </p:nvSpPr>
        <p:spPr>
          <a:xfrm>
            <a:off x="7927144" y="3550403"/>
            <a:ext cx="817853" cy="369332"/>
          </a:xfrm>
          <a:prstGeom prst="rect">
            <a:avLst/>
          </a:prstGeom>
          <a:noFill/>
        </p:spPr>
        <p:txBody>
          <a:bodyPr wrap="none" rtlCol="0">
            <a:spAutoFit/>
          </a:bodyPr>
          <a:lstStyle/>
          <a:p>
            <a:r>
              <a:rPr lang="en-US" dirty="0"/>
              <a:t>Pricing</a:t>
            </a:r>
          </a:p>
        </p:txBody>
      </p:sp>
    </p:spTree>
    <p:extLst>
      <p:ext uri="{BB962C8B-B14F-4D97-AF65-F5344CB8AC3E}">
        <p14:creationId xmlns:p14="http://schemas.microsoft.com/office/powerpoint/2010/main" val="318325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703</TotalTime>
  <Words>1141</Words>
  <Application>Microsoft Macintosh PowerPoint</Application>
  <PresentationFormat>Widescreen</PresentationFormat>
  <Paragraphs>118</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__Waldenburg_379714</vt:lpstr>
      <vt:lpstr>Arial</vt:lpstr>
      <vt:lpstr>Calibri</vt:lpstr>
      <vt:lpstr>Calibri Light</vt:lpstr>
      <vt:lpstr>Inter</vt:lpstr>
      <vt:lpstr>Söhne</vt:lpstr>
      <vt:lpstr>Office Theme</vt:lpstr>
      <vt:lpstr>Speech to Text, Text to Speech </vt:lpstr>
      <vt:lpstr>Challenges</vt:lpstr>
      <vt:lpstr>Building the best experiences</vt:lpstr>
      <vt:lpstr>Current mode</vt:lpstr>
      <vt:lpstr>Introducing voice</vt:lpstr>
      <vt:lpstr>Solutions</vt:lpstr>
      <vt:lpstr>openAI vs. Deepgram</vt:lpstr>
      <vt:lpstr>Solutions</vt:lpstr>
      <vt:lpstr>PowerPoint Presentation</vt:lpstr>
      <vt:lpstr>PowerPoint Presentation</vt:lpstr>
      <vt:lpstr>Options for transcription (nova-2 model)</vt:lpstr>
      <vt:lpstr>Deepgram intelligence features</vt:lpstr>
      <vt:lpstr>Assembly.ai features</vt:lpstr>
      <vt:lpstr>EleveLabs free tier</vt:lpstr>
      <vt:lpstr>Deepgram</vt:lpstr>
      <vt:lpstr>Voice Feature mode</vt:lpstr>
      <vt:lpstr>TTS: deepgram streaming</vt:lpstr>
      <vt:lpstr>Considerations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to Text, Text to Speech </dc:title>
  <dc:creator>Jonathan Bouchet</dc:creator>
  <cp:lastModifiedBy>Jonathan Bouchet</cp:lastModifiedBy>
  <cp:revision>16</cp:revision>
  <dcterms:created xsi:type="dcterms:W3CDTF">2024-09-19T17:46:30Z</dcterms:created>
  <dcterms:modified xsi:type="dcterms:W3CDTF">2024-10-11T16:10:50Z</dcterms:modified>
</cp:coreProperties>
</file>